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59" r:id="rId5"/>
    <p:sldId id="263" r:id="rId6"/>
    <p:sldId id="5749" r:id="rId7"/>
    <p:sldId id="5748" r:id="rId8"/>
    <p:sldId id="5765" r:id="rId9"/>
    <p:sldId id="260" r:id="rId10"/>
    <p:sldId id="5746" r:id="rId11"/>
    <p:sldId id="5745" r:id="rId12"/>
    <p:sldId id="5762" r:id="rId13"/>
    <p:sldId id="5763" r:id="rId14"/>
    <p:sldId id="5764" r:id="rId15"/>
    <p:sldId id="267" r:id="rId16"/>
    <p:sldId id="5751" r:id="rId17"/>
    <p:sldId id="5755" r:id="rId18"/>
    <p:sldId id="5754" r:id="rId19"/>
    <p:sldId id="5752" r:id="rId20"/>
    <p:sldId id="261" r:id="rId21"/>
    <p:sldId id="5757" r:id="rId22"/>
    <p:sldId id="5758" r:id="rId23"/>
    <p:sldId id="5760" r:id="rId24"/>
    <p:sldId id="5756" r:id="rId25"/>
    <p:sldId id="5761" r:id="rId26"/>
    <p:sldId id="5759" r:id="rId27"/>
    <p:sldId id="5750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6E8"/>
    <a:srgbClr val="FBBBC1"/>
    <a:srgbClr val="F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9" autoAdjust="0"/>
    <p:restoredTop sz="94737" autoAdjust="0"/>
  </p:normalViewPr>
  <p:slideViewPr>
    <p:cSldViewPr snapToGrid="0" showGuides="1">
      <p:cViewPr varScale="1">
        <p:scale>
          <a:sx n="102" d="100"/>
          <a:sy n="102" d="100"/>
        </p:scale>
        <p:origin x="216" y="320"/>
      </p:cViewPr>
      <p:guideLst>
        <p:guide orient="horz" pos="20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D962E726-B1B9-43E9-B84E-BF901B4FDF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DCA4E15-A10A-4198-9057-17297E90F9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06748-3231-49B8-A09F-4158207BFED8}" type="datetimeFigureOut">
              <a:rPr lang="zh-TW" altLang="en-US" smtClean="0"/>
              <a:t>2025/6/18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F7B6FD-36D3-4948-85C9-56C6F40439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F5C4CF-3D2A-4681-A5C7-08DBBE0909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5EF5F-A340-49B2-A684-094DC90D27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2822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B82319A-3380-4A5A-88B5-53B36A1F9F1B}" type="datetimeFigureOut">
              <a:rPr lang="zh-CN" altLang="en-US" smtClean="0"/>
              <a:pPr/>
              <a:t>2025/6/18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BA0FF49-3F98-4F5F-B4B1-88DAA24878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5027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0FF49-3F98-4F5F-B4B1-88DAA248780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067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926002C9-66D5-7148-CC73-C1B421D2F036}"/>
              </a:ext>
            </a:extLst>
          </p:cNvPr>
          <p:cNvSpPr/>
          <p:nvPr userDrawn="1"/>
        </p:nvSpPr>
        <p:spPr>
          <a:xfrm>
            <a:off x="0" y="0"/>
            <a:ext cx="12192000" cy="1846141"/>
          </a:xfrm>
          <a:custGeom>
            <a:avLst/>
            <a:gdLst>
              <a:gd name="connsiteX0" fmla="*/ 8744 w 12192000"/>
              <a:gd name="connsiteY0" fmla="*/ 0 h 1846141"/>
              <a:gd name="connsiteX1" fmla="*/ 12192000 w 12192000"/>
              <a:gd name="connsiteY1" fmla="*/ 0 h 1846141"/>
              <a:gd name="connsiteX2" fmla="*/ 12192000 w 12192000"/>
              <a:gd name="connsiteY2" fmla="*/ 1473279 h 1846141"/>
              <a:gd name="connsiteX3" fmla="*/ 12149865 w 12192000"/>
              <a:gd name="connsiteY3" fmla="*/ 1363221 h 1846141"/>
              <a:gd name="connsiteX4" fmla="*/ 8153400 w 12192000"/>
              <a:gd name="connsiteY4" fmla="*/ 1338943 h 1846141"/>
              <a:gd name="connsiteX5" fmla="*/ 3407229 w 12192000"/>
              <a:gd name="connsiteY5" fmla="*/ 1404258 h 1846141"/>
              <a:gd name="connsiteX6" fmla="*/ 8744 w 12192000"/>
              <a:gd name="connsiteY6" fmla="*/ 1496119 h 1846141"/>
              <a:gd name="connsiteX7" fmla="*/ 0 w 12192000"/>
              <a:gd name="connsiteY7" fmla="*/ 1491844 h 1846141"/>
              <a:gd name="connsiteX8" fmla="*/ 0 w 12192000"/>
              <a:gd name="connsiteY8" fmla="*/ 62833 h 184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846141">
                <a:moveTo>
                  <a:pt x="8744" y="0"/>
                </a:moveTo>
                <a:lnTo>
                  <a:pt x="12192000" y="0"/>
                </a:lnTo>
                <a:lnTo>
                  <a:pt x="12192000" y="1473279"/>
                </a:lnTo>
                <a:lnTo>
                  <a:pt x="12149865" y="1363221"/>
                </a:lnTo>
                <a:cubicBezTo>
                  <a:pt x="11101302" y="-1310597"/>
                  <a:pt x="11281660" y="3315756"/>
                  <a:pt x="8153400" y="1338943"/>
                </a:cubicBezTo>
                <a:cubicBezTo>
                  <a:pt x="5802087" y="-921657"/>
                  <a:pt x="5413829" y="2304144"/>
                  <a:pt x="3407229" y="1404258"/>
                </a:cubicBezTo>
                <a:cubicBezTo>
                  <a:pt x="1853487" y="81421"/>
                  <a:pt x="1522572" y="1505414"/>
                  <a:pt x="8744" y="1496119"/>
                </a:cubicBezTo>
                <a:lnTo>
                  <a:pt x="0" y="1491844"/>
                </a:lnTo>
                <a:lnTo>
                  <a:pt x="0" y="6283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5BACE13B-02F3-12E6-167D-961167AD7984}"/>
              </a:ext>
            </a:extLst>
          </p:cNvPr>
          <p:cNvSpPr/>
          <p:nvPr userDrawn="1"/>
        </p:nvSpPr>
        <p:spPr>
          <a:xfrm>
            <a:off x="0" y="4194656"/>
            <a:ext cx="12192000" cy="2663344"/>
          </a:xfrm>
          <a:custGeom>
            <a:avLst/>
            <a:gdLst>
              <a:gd name="connsiteX0" fmla="*/ 11020397 w 12192000"/>
              <a:gd name="connsiteY0" fmla="*/ 1103 h 2663344"/>
              <a:gd name="connsiteX1" fmla="*/ 12009832 w 12192000"/>
              <a:gd name="connsiteY1" fmla="*/ 167601 h 2663344"/>
              <a:gd name="connsiteX2" fmla="*/ 12192000 w 12192000"/>
              <a:gd name="connsiteY2" fmla="*/ 225617 h 2663344"/>
              <a:gd name="connsiteX3" fmla="*/ 12192000 w 12192000"/>
              <a:gd name="connsiteY3" fmla="*/ 2663344 h 2663344"/>
              <a:gd name="connsiteX4" fmla="*/ 0 w 12192000"/>
              <a:gd name="connsiteY4" fmla="*/ 2663344 h 2663344"/>
              <a:gd name="connsiteX5" fmla="*/ 0 w 12192000"/>
              <a:gd name="connsiteY5" fmla="*/ 825792 h 2663344"/>
              <a:gd name="connsiteX6" fmla="*/ 17517 w 12192000"/>
              <a:gd name="connsiteY6" fmla="*/ 824837 h 2663344"/>
              <a:gd name="connsiteX7" fmla="*/ 3265714 w 12192000"/>
              <a:gd name="connsiteY7" fmla="*/ 884664 h 2663344"/>
              <a:gd name="connsiteX8" fmla="*/ 7837714 w 12192000"/>
              <a:gd name="connsiteY8" fmla="*/ 986264 h 2663344"/>
              <a:gd name="connsiteX9" fmla="*/ 11020397 w 12192000"/>
              <a:gd name="connsiteY9" fmla="*/ 1103 h 2663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2663344">
                <a:moveTo>
                  <a:pt x="11020397" y="1103"/>
                </a:moveTo>
                <a:cubicBezTo>
                  <a:pt x="11316058" y="8957"/>
                  <a:pt x="11641274" y="59233"/>
                  <a:pt x="12009832" y="167601"/>
                </a:cubicBezTo>
                <a:lnTo>
                  <a:pt x="12192000" y="225617"/>
                </a:lnTo>
                <a:lnTo>
                  <a:pt x="12192000" y="2663344"/>
                </a:lnTo>
                <a:lnTo>
                  <a:pt x="0" y="2663344"/>
                </a:lnTo>
                <a:lnTo>
                  <a:pt x="0" y="825792"/>
                </a:lnTo>
                <a:lnTo>
                  <a:pt x="17517" y="824837"/>
                </a:lnTo>
                <a:cubicBezTo>
                  <a:pt x="1007764" y="721996"/>
                  <a:pt x="1843336" y="-51368"/>
                  <a:pt x="3265714" y="884664"/>
                </a:cubicBezTo>
                <a:cubicBezTo>
                  <a:pt x="5118704" y="1726493"/>
                  <a:pt x="6028266" y="1697464"/>
                  <a:pt x="7837714" y="986264"/>
                </a:cubicBezTo>
                <a:cubicBezTo>
                  <a:pt x="9058199" y="683467"/>
                  <a:pt x="9778621" y="-31883"/>
                  <a:pt x="11020397" y="110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手繪多邊形: 圖案 3">
            <a:extLst>
              <a:ext uri="{FF2B5EF4-FFF2-40B4-BE49-F238E27FC236}">
                <a16:creationId xmlns:a16="http://schemas.microsoft.com/office/drawing/2014/main" id="{F62E86B1-B72E-6D73-47D7-8B46139F16FE}"/>
              </a:ext>
            </a:extLst>
          </p:cNvPr>
          <p:cNvSpPr/>
          <p:nvPr userDrawn="1"/>
        </p:nvSpPr>
        <p:spPr>
          <a:xfrm>
            <a:off x="0" y="4665393"/>
            <a:ext cx="12192000" cy="2192607"/>
          </a:xfrm>
          <a:custGeom>
            <a:avLst/>
            <a:gdLst>
              <a:gd name="connsiteX0" fmla="*/ 10986337 w 12192000"/>
              <a:gd name="connsiteY0" fmla="*/ 22 h 2192607"/>
              <a:gd name="connsiteX1" fmla="*/ 12112091 w 12192000"/>
              <a:gd name="connsiteY1" fmla="*/ 195544 h 2192607"/>
              <a:gd name="connsiteX2" fmla="*/ 12192000 w 12192000"/>
              <a:gd name="connsiteY2" fmla="*/ 222761 h 2192607"/>
              <a:gd name="connsiteX3" fmla="*/ 12192000 w 12192000"/>
              <a:gd name="connsiteY3" fmla="*/ 2192607 h 2192607"/>
              <a:gd name="connsiteX4" fmla="*/ 0 w 12192000"/>
              <a:gd name="connsiteY4" fmla="*/ 2192607 h 2192607"/>
              <a:gd name="connsiteX5" fmla="*/ 0 w 12192000"/>
              <a:gd name="connsiteY5" fmla="*/ 870520 h 2192607"/>
              <a:gd name="connsiteX6" fmla="*/ 104277 w 12192000"/>
              <a:gd name="connsiteY6" fmla="*/ 864835 h 2192607"/>
              <a:gd name="connsiteX7" fmla="*/ 3352474 w 12192000"/>
              <a:gd name="connsiteY7" fmla="*/ 924662 h 2192607"/>
              <a:gd name="connsiteX8" fmla="*/ 5747657 w 12192000"/>
              <a:gd name="connsiteY8" fmla="*/ 503767 h 2192607"/>
              <a:gd name="connsiteX9" fmla="*/ 8092425 w 12192000"/>
              <a:gd name="connsiteY9" fmla="*/ 895633 h 2192607"/>
              <a:gd name="connsiteX10" fmla="*/ 10986337 w 12192000"/>
              <a:gd name="connsiteY10" fmla="*/ 22 h 219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192607">
                <a:moveTo>
                  <a:pt x="10986337" y="22"/>
                </a:moveTo>
                <a:cubicBezTo>
                  <a:pt x="11312844" y="1317"/>
                  <a:pt x="11679416" y="58040"/>
                  <a:pt x="12112091" y="195544"/>
                </a:cubicBezTo>
                <a:lnTo>
                  <a:pt x="12192000" y="222761"/>
                </a:lnTo>
                <a:lnTo>
                  <a:pt x="12192000" y="2192607"/>
                </a:lnTo>
                <a:lnTo>
                  <a:pt x="0" y="2192607"/>
                </a:lnTo>
                <a:lnTo>
                  <a:pt x="0" y="870520"/>
                </a:lnTo>
                <a:lnTo>
                  <a:pt x="104277" y="864835"/>
                </a:lnTo>
                <a:cubicBezTo>
                  <a:pt x="1094524" y="761994"/>
                  <a:pt x="1930096" y="-11370"/>
                  <a:pt x="3352474" y="924662"/>
                </a:cubicBezTo>
                <a:cubicBezTo>
                  <a:pt x="4234674" y="1347855"/>
                  <a:pt x="5041640" y="561479"/>
                  <a:pt x="5747657" y="503767"/>
                </a:cubicBezTo>
                <a:cubicBezTo>
                  <a:pt x="6537649" y="511370"/>
                  <a:pt x="6620894" y="992255"/>
                  <a:pt x="8092425" y="895633"/>
                </a:cubicBezTo>
                <a:cubicBezTo>
                  <a:pt x="9254791" y="607254"/>
                  <a:pt x="9897980" y="-4295"/>
                  <a:pt x="10986337" y="22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5F5D9217-DFBB-E235-FD36-031DC4D6DC42}"/>
              </a:ext>
            </a:extLst>
          </p:cNvPr>
          <p:cNvSpPr/>
          <p:nvPr userDrawn="1"/>
        </p:nvSpPr>
        <p:spPr>
          <a:xfrm>
            <a:off x="0" y="0"/>
            <a:ext cx="12192000" cy="1287179"/>
          </a:xfrm>
          <a:custGeom>
            <a:avLst/>
            <a:gdLst>
              <a:gd name="connsiteX0" fmla="*/ 11692100 w 12192000"/>
              <a:gd name="connsiteY0" fmla="*/ 0 h 1287179"/>
              <a:gd name="connsiteX1" fmla="*/ 12192000 w 12192000"/>
              <a:gd name="connsiteY1" fmla="*/ 0 h 1287179"/>
              <a:gd name="connsiteX2" fmla="*/ 12192000 w 12192000"/>
              <a:gd name="connsiteY2" fmla="*/ 914317 h 1287179"/>
              <a:gd name="connsiteX3" fmla="*/ 12149865 w 12192000"/>
              <a:gd name="connsiteY3" fmla="*/ 804259 h 1287179"/>
              <a:gd name="connsiteX4" fmla="*/ 11725292 w 12192000"/>
              <a:gd name="connsiteY4" fmla="*/ 27199 h 1287179"/>
              <a:gd name="connsiteX5" fmla="*/ 6920320 w 12192000"/>
              <a:gd name="connsiteY5" fmla="*/ 0 h 1287179"/>
              <a:gd name="connsiteX6" fmla="*/ 11406400 w 12192000"/>
              <a:gd name="connsiteY6" fmla="*/ 0 h 1287179"/>
              <a:gd name="connsiteX7" fmla="*/ 11342886 w 12192000"/>
              <a:gd name="connsiteY7" fmla="*/ 48893 h 1287179"/>
              <a:gd name="connsiteX8" fmla="*/ 8153400 w 12192000"/>
              <a:gd name="connsiteY8" fmla="*/ 779981 h 1287179"/>
              <a:gd name="connsiteX9" fmla="*/ 7014219 w 12192000"/>
              <a:gd name="connsiteY9" fmla="*/ 23677 h 1287179"/>
              <a:gd name="connsiteX10" fmla="*/ 0 w 12192000"/>
              <a:gd name="connsiteY10" fmla="*/ 0 h 1287179"/>
              <a:gd name="connsiteX11" fmla="*/ 6294225 w 12192000"/>
              <a:gd name="connsiteY11" fmla="*/ 0 h 1287179"/>
              <a:gd name="connsiteX12" fmla="*/ 6279024 w 12192000"/>
              <a:gd name="connsiteY12" fmla="*/ 3191 h 1287179"/>
              <a:gd name="connsiteX13" fmla="*/ 3407229 w 12192000"/>
              <a:gd name="connsiteY13" fmla="*/ 845296 h 1287179"/>
              <a:gd name="connsiteX14" fmla="*/ 8744 w 12192000"/>
              <a:gd name="connsiteY14" fmla="*/ 937157 h 1287179"/>
              <a:gd name="connsiteX15" fmla="*/ 0 w 12192000"/>
              <a:gd name="connsiteY15" fmla="*/ 933149 h 128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1287179">
                <a:moveTo>
                  <a:pt x="11692100" y="0"/>
                </a:moveTo>
                <a:lnTo>
                  <a:pt x="12192000" y="0"/>
                </a:lnTo>
                <a:lnTo>
                  <a:pt x="12192000" y="914317"/>
                </a:lnTo>
                <a:lnTo>
                  <a:pt x="12149865" y="804259"/>
                </a:lnTo>
                <a:cubicBezTo>
                  <a:pt x="11983427" y="379843"/>
                  <a:pt x="11847951" y="139358"/>
                  <a:pt x="11725292" y="27199"/>
                </a:cubicBezTo>
                <a:close/>
                <a:moveTo>
                  <a:pt x="6920320" y="0"/>
                </a:moveTo>
                <a:lnTo>
                  <a:pt x="11406400" y="0"/>
                </a:lnTo>
                <a:lnTo>
                  <a:pt x="11342886" y="48893"/>
                </a:lnTo>
                <a:cubicBezTo>
                  <a:pt x="10853917" y="480991"/>
                  <a:pt x="10238907" y="2097857"/>
                  <a:pt x="8153400" y="779981"/>
                </a:cubicBezTo>
                <a:cubicBezTo>
                  <a:pt x="7712529" y="356119"/>
                  <a:pt x="7340671" y="125137"/>
                  <a:pt x="7014219" y="23677"/>
                </a:cubicBezTo>
                <a:close/>
                <a:moveTo>
                  <a:pt x="0" y="0"/>
                </a:moveTo>
                <a:lnTo>
                  <a:pt x="6294225" y="0"/>
                </a:lnTo>
                <a:lnTo>
                  <a:pt x="6279024" y="3191"/>
                </a:lnTo>
                <a:cubicBezTo>
                  <a:pt x="5343930" y="249611"/>
                  <a:pt x="4724061" y="1435846"/>
                  <a:pt x="3407229" y="845296"/>
                </a:cubicBezTo>
                <a:cubicBezTo>
                  <a:pt x="1853487" y="-477541"/>
                  <a:pt x="1522572" y="946452"/>
                  <a:pt x="8744" y="937157"/>
                </a:cubicBezTo>
                <a:lnTo>
                  <a:pt x="0" y="933149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94A6446D-1E10-A67E-3706-357E1FAC4AF9}"/>
              </a:ext>
            </a:extLst>
          </p:cNvPr>
          <p:cNvSpPr/>
          <p:nvPr userDrawn="1"/>
        </p:nvSpPr>
        <p:spPr>
          <a:xfrm>
            <a:off x="9902487" y="4522139"/>
            <a:ext cx="969396" cy="462957"/>
          </a:xfrm>
          <a:custGeom>
            <a:avLst/>
            <a:gdLst>
              <a:gd name="connsiteX0" fmla="*/ 2862503 w 6823797"/>
              <a:gd name="connsiteY0" fmla="*/ 0 h 3258860"/>
              <a:gd name="connsiteX1" fmla="*/ 3866201 w 6823797"/>
              <a:gd name="connsiteY1" fmla="*/ 818037 h 3258860"/>
              <a:gd name="connsiteX2" fmla="*/ 3869861 w 6823797"/>
              <a:gd name="connsiteY2" fmla="*/ 854346 h 3258860"/>
              <a:gd name="connsiteX3" fmla="*/ 3891890 w 6823797"/>
              <a:gd name="connsiteY3" fmla="*/ 846283 h 3258860"/>
              <a:gd name="connsiteX4" fmla="*/ 4166653 w 6823797"/>
              <a:gd name="connsiteY4" fmla="*/ 804743 h 3258860"/>
              <a:gd name="connsiteX5" fmla="*/ 5018021 w 6823797"/>
              <a:gd name="connsiteY5" fmla="*/ 1369067 h 3258860"/>
              <a:gd name="connsiteX6" fmla="*/ 5040019 w 6823797"/>
              <a:gd name="connsiteY6" fmla="*/ 1439933 h 3258860"/>
              <a:gd name="connsiteX7" fmla="*/ 5052775 w 6823797"/>
              <a:gd name="connsiteY7" fmla="*/ 1433980 h 3258860"/>
              <a:gd name="connsiteX8" fmla="*/ 5391575 w 6823797"/>
              <a:gd name="connsiteY8" fmla="*/ 1369889 h 3258860"/>
              <a:gd name="connsiteX9" fmla="*/ 6157753 w 6823797"/>
              <a:gd name="connsiteY9" fmla="*/ 1777263 h 3258860"/>
              <a:gd name="connsiteX10" fmla="*/ 6204129 w 6823797"/>
              <a:gd name="connsiteY10" fmla="*/ 1862704 h 3258860"/>
              <a:gd name="connsiteX11" fmla="*/ 6263083 w 6823797"/>
              <a:gd name="connsiteY11" fmla="*/ 1868647 h 3258860"/>
              <a:gd name="connsiteX12" fmla="*/ 6823797 w 6823797"/>
              <a:gd name="connsiteY12" fmla="*/ 2556620 h 3258860"/>
              <a:gd name="connsiteX13" fmla="*/ 6121557 w 6823797"/>
              <a:gd name="connsiteY13" fmla="*/ 3258860 h 3258860"/>
              <a:gd name="connsiteX14" fmla="*/ 702240 w 6823797"/>
              <a:gd name="connsiteY14" fmla="*/ 3258860 h 3258860"/>
              <a:gd name="connsiteX15" fmla="*/ 0 w 6823797"/>
              <a:gd name="connsiteY15" fmla="*/ 2556620 h 3258860"/>
              <a:gd name="connsiteX16" fmla="*/ 702240 w 6823797"/>
              <a:gd name="connsiteY16" fmla="*/ 1854380 h 3258860"/>
              <a:gd name="connsiteX17" fmla="*/ 826771 w 6823797"/>
              <a:gd name="connsiteY17" fmla="*/ 1854380 h 3258860"/>
              <a:gd name="connsiteX18" fmla="*/ 813981 w 6823797"/>
              <a:gd name="connsiteY18" fmla="*/ 1727506 h 3258860"/>
              <a:gd name="connsiteX19" fmla="*/ 1737960 w 6823797"/>
              <a:gd name="connsiteY19" fmla="*/ 803527 h 3258860"/>
              <a:gd name="connsiteX20" fmla="*/ 1832431 w 6823797"/>
              <a:gd name="connsiteY20" fmla="*/ 808297 h 3258860"/>
              <a:gd name="connsiteX21" fmla="*/ 1860499 w 6823797"/>
              <a:gd name="connsiteY21" fmla="*/ 812581 h 3258860"/>
              <a:gd name="connsiteX22" fmla="*/ 1918502 w 6823797"/>
              <a:gd name="connsiteY22" fmla="*/ 625726 h 3258860"/>
              <a:gd name="connsiteX23" fmla="*/ 2862503 w 6823797"/>
              <a:gd name="connsiteY23" fmla="*/ 0 h 325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23797" h="3258860">
                <a:moveTo>
                  <a:pt x="2862503" y="0"/>
                </a:moveTo>
                <a:cubicBezTo>
                  <a:pt x="3357597" y="0"/>
                  <a:pt x="3770669" y="351184"/>
                  <a:pt x="3866201" y="818037"/>
                </a:cubicBezTo>
                <a:lnTo>
                  <a:pt x="3869861" y="854346"/>
                </a:lnTo>
                <a:lnTo>
                  <a:pt x="3891890" y="846283"/>
                </a:lnTo>
                <a:cubicBezTo>
                  <a:pt x="3978687" y="819286"/>
                  <a:pt x="4070972" y="804743"/>
                  <a:pt x="4166653" y="804743"/>
                </a:cubicBezTo>
                <a:cubicBezTo>
                  <a:pt x="4549378" y="804743"/>
                  <a:pt x="4877754" y="1037437"/>
                  <a:pt x="5018021" y="1369067"/>
                </a:cubicBezTo>
                <a:lnTo>
                  <a:pt x="5040019" y="1439933"/>
                </a:lnTo>
                <a:lnTo>
                  <a:pt x="5052775" y="1433980"/>
                </a:lnTo>
                <a:cubicBezTo>
                  <a:pt x="5157680" y="1392613"/>
                  <a:pt x="5271974" y="1369889"/>
                  <a:pt x="5391575" y="1369889"/>
                </a:cubicBezTo>
                <a:cubicBezTo>
                  <a:pt x="5710513" y="1369889"/>
                  <a:pt x="5991707" y="1531483"/>
                  <a:pt x="6157753" y="1777263"/>
                </a:cubicBezTo>
                <a:lnTo>
                  <a:pt x="6204129" y="1862704"/>
                </a:lnTo>
                <a:lnTo>
                  <a:pt x="6263083" y="1868647"/>
                </a:lnTo>
                <a:cubicBezTo>
                  <a:pt x="6583081" y="1934129"/>
                  <a:pt x="6823797" y="2217264"/>
                  <a:pt x="6823797" y="2556620"/>
                </a:cubicBezTo>
                <a:cubicBezTo>
                  <a:pt x="6823797" y="2944456"/>
                  <a:pt x="6509393" y="3258860"/>
                  <a:pt x="6121557" y="3258860"/>
                </a:cubicBezTo>
                <a:lnTo>
                  <a:pt x="702240" y="3258860"/>
                </a:lnTo>
                <a:cubicBezTo>
                  <a:pt x="314404" y="3258860"/>
                  <a:pt x="0" y="2944456"/>
                  <a:pt x="0" y="2556620"/>
                </a:cubicBezTo>
                <a:cubicBezTo>
                  <a:pt x="0" y="2168784"/>
                  <a:pt x="314404" y="1854380"/>
                  <a:pt x="702240" y="1854380"/>
                </a:cubicBezTo>
                <a:lnTo>
                  <a:pt x="826771" y="1854380"/>
                </a:lnTo>
                <a:lnTo>
                  <a:pt x="813981" y="1727506"/>
                </a:lnTo>
                <a:cubicBezTo>
                  <a:pt x="813981" y="1217206"/>
                  <a:pt x="1227660" y="803527"/>
                  <a:pt x="1737960" y="803527"/>
                </a:cubicBezTo>
                <a:cubicBezTo>
                  <a:pt x="1769854" y="803527"/>
                  <a:pt x="1801370" y="805143"/>
                  <a:pt x="1832431" y="808297"/>
                </a:cubicBezTo>
                <a:lnTo>
                  <a:pt x="1860499" y="812581"/>
                </a:lnTo>
                <a:lnTo>
                  <a:pt x="1918502" y="625726"/>
                </a:lnTo>
                <a:cubicBezTo>
                  <a:pt x="2074032" y="258013"/>
                  <a:pt x="2438136" y="0"/>
                  <a:pt x="2862503" y="0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chemeClr val="accent1">
                <a:alpha val="14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40BF35F3-3F71-8765-B411-72E666A231E3}"/>
              </a:ext>
            </a:extLst>
          </p:cNvPr>
          <p:cNvSpPr/>
          <p:nvPr userDrawn="1"/>
        </p:nvSpPr>
        <p:spPr>
          <a:xfrm>
            <a:off x="0" y="2793696"/>
            <a:ext cx="1557280" cy="2220657"/>
          </a:xfrm>
          <a:custGeom>
            <a:avLst/>
            <a:gdLst>
              <a:gd name="connsiteX0" fmla="*/ 520142 w 1557280"/>
              <a:gd name="connsiteY0" fmla="*/ 381954 h 2220657"/>
              <a:gd name="connsiteX1" fmla="*/ 546169 w 1557280"/>
              <a:gd name="connsiteY1" fmla="*/ 403666 h 2220657"/>
              <a:gd name="connsiteX2" fmla="*/ 1077084 w 1557280"/>
              <a:gd name="connsiteY2" fmla="*/ 678244 h 2220657"/>
              <a:gd name="connsiteX3" fmla="*/ 1131329 w 1557280"/>
              <a:gd name="connsiteY3" fmla="*/ 695421 h 2220657"/>
              <a:gd name="connsiteX4" fmla="*/ 897483 w 1557280"/>
              <a:gd name="connsiteY4" fmla="*/ 784969 h 2220657"/>
              <a:gd name="connsiteX5" fmla="*/ 837369 w 1557280"/>
              <a:gd name="connsiteY5" fmla="*/ 801812 h 2220657"/>
              <a:gd name="connsiteX6" fmla="*/ 1258500 w 1557280"/>
              <a:gd name="connsiteY6" fmla="*/ 962311 h 2220657"/>
              <a:gd name="connsiteX7" fmla="*/ 1320018 w 1557280"/>
              <a:gd name="connsiteY7" fmla="*/ 976257 h 2220657"/>
              <a:gd name="connsiteX8" fmla="*/ 1156983 w 1557280"/>
              <a:gd name="connsiteY8" fmla="*/ 1049122 h 2220657"/>
              <a:gd name="connsiteX9" fmla="*/ 945193 w 1557280"/>
              <a:gd name="connsiteY9" fmla="*/ 1114876 h 2220657"/>
              <a:gd name="connsiteX10" fmla="*/ 903988 w 1557280"/>
              <a:gd name="connsiteY10" fmla="*/ 1124891 h 2220657"/>
              <a:gd name="connsiteX11" fmla="*/ 973384 w 1557280"/>
              <a:gd name="connsiteY11" fmla="*/ 1158689 h 2220657"/>
              <a:gd name="connsiteX12" fmla="*/ 1438551 w 1557280"/>
              <a:gd name="connsiteY12" fmla="*/ 1312231 h 2220657"/>
              <a:gd name="connsiteX13" fmla="*/ 1427669 w 1557280"/>
              <a:gd name="connsiteY13" fmla="*/ 1348466 h 2220657"/>
              <a:gd name="connsiteX14" fmla="*/ 1079642 w 1557280"/>
              <a:gd name="connsiteY14" fmla="*/ 1475299 h 2220657"/>
              <a:gd name="connsiteX15" fmla="*/ 1069606 w 1557280"/>
              <a:gd name="connsiteY15" fmla="*/ 1515720 h 2220657"/>
              <a:gd name="connsiteX16" fmla="*/ 1495822 w 1557280"/>
              <a:gd name="connsiteY16" fmla="*/ 1650192 h 2220657"/>
              <a:gd name="connsiteX17" fmla="*/ 1556379 w 1557280"/>
              <a:gd name="connsiteY17" fmla="*/ 1666875 h 2220657"/>
              <a:gd name="connsiteX18" fmla="*/ 1491680 w 1557280"/>
              <a:gd name="connsiteY18" fmla="*/ 1697015 h 2220657"/>
              <a:gd name="connsiteX19" fmla="*/ 653509 w 1557280"/>
              <a:gd name="connsiteY19" fmla="*/ 1906379 h 2220657"/>
              <a:gd name="connsiteX20" fmla="*/ 606887 w 1557280"/>
              <a:gd name="connsiteY20" fmla="*/ 1909210 h 2220657"/>
              <a:gd name="connsiteX21" fmla="*/ 606887 w 1557280"/>
              <a:gd name="connsiteY21" fmla="*/ 2064933 h 2220657"/>
              <a:gd name="connsiteX22" fmla="*/ 606887 w 1557280"/>
              <a:gd name="connsiteY22" fmla="*/ 2220657 h 2220657"/>
              <a:gd name="connsiteX23" fmla="*/ 520142 w 1557280"/>
              <a:gd name="connsiteY23" fmla="*/ 2220657 h 2220657"/>
              <a:gd name="connsiteX24" fmla="*/ 433398 w 1557280"/>
              <a:gd name="connsiteY24" fmla="*/ 2220657 h 2220657"/>
              <a:gd name="connsiteX25" fmla="*/ 433398 w 1557280"/>
              <a:gd name="connsiteY25" fmla="*/ 2064984 h 2220657"/>
              <a:gd name="connsiteX26" fmla="*/ 433398 w 1557280"/>
              <a:gd name="connsiteY26" fmla="*/ 1909316 h 2220657"/>
              <a:gd name="connsiteX27" fmla="*/ 388941 w 1557280"/>
              <a:gd name="connsiteY27" fmla="*/ 1906445 h 2220657"/>
              <a:gd name="connsiteX28" fmla="*/ 168381 w 1557280"/>
              <a:gd name="connsiteY28" fmla="*/ 1882716 h 2220657"/>
              <a:gd name="connsiteX29" fmla="*/ 0 w 1557280"/>
              <a:gd name="connsiteY29" fmla="*/ 1849014 h 2220657"/>
              <a:gd name="connsiteX30" fmla="*/ 0 w 1557280"/>
              <a:gd name="connsiteY30" fmla="*/ 1502237 h 2220657"/>
              <a:gd name="connsiteX31" fmla="*/ 595 w 1557280"/>
              <a:gd name="connsiteY31" fmla="*/ 1501964 h 2220657"/>
              <a:gd name="connsiteX32" fmla="*/ 2363 w 1557280"/>
              <a:gd name="connsiteY32" fmla="*/ 1486933 h 2220657"/>
              <a:gd name="connsiteX33" fmla="*/ 0 w 1557280"/>
              <a:gd name="connsiteY33" fmla="*/ 1486272 h 2220657"/>
              <a:gd name="connsiteX34" fmla="*/ 0 w 1557280"/>
              <a:gd name="connsiteY34" fmla="*/ 1189404 h 2220657"/>
              <a:gd name="connsiteX35" fmla="*/ 57677 w 1557280"/>
              <a:gd name="connsiteY35" fmla="*/ 1162787 h 2220657"/>
              <a:gd name="connsiteX36" fmla="*/ 128802 w 1557280"/>
              <a:gd name="connsiteY36" fmla="*/ 1125240 h 2220657"/>
              <a:gd name="connsiteX37" fmla="*/ 70637 w 1557280"/>
              <a:gd name="connsiteY37" fmla="*/ 1108330 h 2220657"/>
              <a:gd name="connsiteX38" fmla="*/ 0 w 1557280"/>
              <a:gd name="connsiteY38" fmla="*/ 1086844 h 2220657"/>
              <a:gd name="connsiteX39" fmla="*/ 0 w 1557280"/>
              <a:gd name="connsiteY39" fmla="*/ 899257 h 2220657"/>
              <a:gd name="connsiteX40" fmla="*/ 63266 w 1557280"/>
              <a:gd name="connsiteY40" fmla="*/ 875123 h 2220657"/>
              <a:gd name="connsiteX41" fmla="*/ 161934 w 1557280"/>
              <a:gd name="connsiteY41" fmla="*/ 829727 h 2220657"/>
              <a:gd name="connsiteX42" fmla="*/ 213587 w 1557280"/>
              <a:gd name="connsiteY42" fmla="*/ 803789 h 2220657"/>
              <a:gd name="connsiteX43" fmla="*/ 183618 w 1557280"/>
              <a:gd name="connsiteY43" fmla="*/ 796317 h 2220657"/>
              <a:gd name="connsiteX44" fmla="*/ 7915 w 1557280"/>
              <a:gd name="connsiteY44" fmla="*/ 738573 h 2220657"/>
              <a:gd name="connsiteX45" fmla="*/ 0 w 1557280"/>
              <a:gd name="connsiteY45" fmla="*/ 735359 h 2220657"/>
              <a:gd name="connsiteX46" fmla="*/ 0 w 1557280"/>
              <a:gd name="connsiteY46" fmla="*/ 668039 h 2220657"/>
              <a:gd name="connsiteX47" fmla="*/ 106933 w 1557280"/>
              <a:gd name="connsiteY47" fmla="*/ 638974 h 2220657"/>
              <a:gd name="connsiteX48" fmla="*/ 494122 w 1557280"/>
              <a:gd name="connsiteY48" fmla="*/ 403666 h 2220657"/>
              <a:gd name="connsiteX49" fmla="*/ 520142 w 1557280"/>
              <a:gd name="connsiteY49" fmla="*/ 381954 h 2220657"/>
              <a:gd name="connsiteX50" fmla="*/ 520142 w 1557280"/>
              <a:gd name="connsiteY50" fmla="*/ 0 h 2220657"/>
              <a:gd name="connsiteX51" fmla="*/ 549477 w 1557280"/>
              <a:gd name="connsiteY51" fmla="*/ 54217 h 2220657"/>
              <a:gd name="connsiteX52" fmla="*/ 581927 w 1557280"/>
              <a:gd name="connsiteY52" fmla="*/ 108540 h 2220657"/>
              <a:gd name="connsiteX53" fmla="*/ 695941 w 1557280"/>
              <a:gd name="connsiteY53" fmla="*/ 126644 h 2220657"/>
              <a:gd name="connsiteX54" fmla="*/ 654121 w 1557280"/>
              <a:gd name="connsiteY54" fmla="*/ 170929 h 2220657"/>
              <a:gd name="connsiteX55" fmla="*/ 609980 w 1557280"/>
              <a:gd name="connsiteY55" fmla="*/ 212894 h 2220657"/>
              <a:gd name="connsiteX56" fmla="*/ 619278 w 1557280"/>
              <a:gd name="connsiteY56" fmla="*/ 266096 h 2220657"/>
              <a:gd name="connsiteX57" fmla="*/ 628572 w 1557280"/>
              <a:gd name="connsiteY57" fmla="*/ 326909 h 2220657"/>
              <a:gd name="connsiteX58" fmla="*/ 574205 w 1557280"/>
              <a:gd name="connsiteY58" fmla="*/ 306456 h 2220657"/>
              <a:gd name="connsiteX59" fmla="*/ 519838 w 1557280"/>
              <a:gd name="connsiteY59" fmla="*/ 278381 h 2220657"/>
              <a:gd name="connsiteX60" fmla="*/ 467147 w 1557280"/>
              <a:gd name="connsiteY60" fmla="*/ 306101 h 2220657"/>
              <a:gd name="connsiteX61" fmla="*/ 412379 w 1557280"/>
              <a:gd name="connsiteY61" fmla="*/ 331739 h 2220657"/>
              <a:gd name="connsiteX62" fmla="*/ 420385 w 1557280"/>
              <a:gd name="connsiteY62" fmla="*/ 271087 h 2220657"/>
              <a:gd name="connsiteX63" fmla="*/ 430467 w 1557280"/>
              <a:gd name="connsiteY63" fmla="*/ 212511 h 2220657"/>
              <a:gd name="connsiteX64" fmla="*/ 386221 w 1557280"/>
              <a:gd name="connsiteY64" fmla="*/ 170763 h 2220657"/>
              <a:gd name="connsiteX65" fmla="*/ 344317 w 1557280"/>
              <a:gd name="connsiteY65" fmla="*/ 126671 h 2220657"/>
              <a:gd name="connsiteX66" fmla="*/ 458358 w 1557280"/>
              <a:gd name="connsiteY66" fmla="*/ 108540 h 2220657"/>
              <a:gd name="connsiteX67" fmla="*/ 490807 w 1557280"/>
              <a:gd name="connsiteY67" fmla="*/ 54217 h 2220657"/>
              <a:gd name="connsiteX68" fmla="*/ 520142 w 1557280"/>
              <a:gd name="connsiteY68" fmla="*/ 0 h 222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557280" h="2220657">
                <a:moveTo>
                  <a:pt x="520142" y="381954"/>
                </a:moveTo>
                <a:cubicBezTo>
                  <a:pt x="521336" y="381954"/>
                  <a:pt x="533044" y="391724"/>
                  <a:pt x="546169" y="403666"/>
                </a:cubicBezTo>
                <a:cubicBezTo>
                  <a:pt x="706506" y="549607"/>
                  <a:pt x="876402" y="637473"/>
                  <a:pt x="1077084" y="678244"/>
                </a:cubicBezTo>
                <a:cubicBezTo>
                  <a:pt x="1123839" y="687744"/>
                  <a:pt x="1136036" y="691607"/>
                  <a:pt x="1131329" y="695421"/>
                </a:cubicBezTo>
                <a:cubicBezTo>
                  <a:pt x="1115073" y="708584"/>
                  <a:pt x="962604" y="766971"/>
                  <a:pt x="897483" y="784969"/>
                </a:cubicBezTo>
                <a:cubicBezTo>
                  <a:pt x="870046" y="792548"/>
                  <a:pt x="842998" y="800131"/>
                  <a:pt x="837369" y="801812"/>
                </a:cubicBezTo>
                <a:cubicBezTo>
                  <a:pt x="797881" y="813621"/>
                  <a:pt x="1108972" y="932182"/>
                  <a:pt x="1258500" y="962311"/>
                </a:cubicBezTo>
                <a:cubicBezTo>
                  <a:pt x="1291266" y="968917"/>
                  <a:pt x="1318952" y="975191"/>
                  <a:pt x="1320018" y="976257"/>
                </a:cubicBezTo>
                <a:cubicBezTo>
                  <a:pt x="1322677" y="978915"/>
                  <a:pt x="1213615" y="1027659"/>
                  <a:pt x="1156983" y="1049122"/>
                </a:cubicBezTo>
                <a:cubicBezTo>
                  <a:pt x="1101311" y="1070218"/>
                  <a:pt x="1001753" y="1101130"/>
                  <a:pt x="945193" y="1114876"/>
                </a:cubicBezTo>
                <a:lnTo>
                  <a:pt x="903988" y="1124891"/>
                </a:lnTo>
                <a:lnTo>
                  <a:pt x="973384" y="1158689"/>
                </a:lnTo>
                <a:cubicBezTo>
                  <a:pt x="1121580" y="1230872"/>
                  <a:pt x="1284437" y="1284623"/>
                  <a:pt x="1438551" y="1312231"/>
                </a:cubicBezTo>
                <a:cubicBezTo>
                  <a:pt x="1488616" y="1321197"/>
                  <a:pt x="1488888" y="1320286"/>
                  <a:pt x="1427669" y="1348466"/>
                </a:cubicBezTo>
                <a:cubicBezTo>
                  <a:pt x="1310975" y="1402190"/>
                  <a:pt x="1192031" y="1445537"/>
                  <a:pt x="1079642" y="1475299"/>
                </a:cubicBezTo>
                <a:cubicBezTo>
                  <a:pt x="1014805" y="1492471"/>
                  <a:pt x="1014978" y="1491782"/>
                  <a:pt x="1069606" y="1515720"/>
                </a:cubicBezTo>
                <a:cubicBezTo>
                  <a:pt x="1215497" y="1579664"/>
                  <a:pt x="1348814" y="1621724"/>
                  <a:pt x="1495822" y="1650192"/>
                </a:cubicBezTo>
                <a:cubicBezTo>
                  <a:pt x="1550833" y="1660846"/>
                  <a:pt x="1560709" y="1663562"/>
                  <a:pt x="1556379" y="1666875"/>
                </a:cubicBezTo>
                <a:cubicBezTo>
                  <a:pt x="1555385" y="1667636"/>
                  <a:pt x="1526267" y="1681199"/>
                  <a:pt x="1491680" y="1697015"/>
                </a:cubicBezTo>
                <a:cubicBezTo>
                  <a:pt x="1225574" y="1818697"/>
                  <a:pt x="945565" y="1888642"/>
                  <a:pt x="653509" y="1906379"/>
                </a:cubicBezTo>
                <a:lnTo>
                  <a:pt x="606887" y="1909210"/>
                </a:lnTo>
                <a:lnTo>
                  <a:pt x="606887" y="2064933"/>
                </a:lnTo>
                <a:lnTo>
                  <a:pt x="606887" y="2220657"/>
                </a:lnTo>
                <a:lnTo>
                  <a:pt x="520142" y="2220657"/>
                </a:lnTo>
                <a:lnTo>
                  <a:pt x="433398" y="2220657"/>
                </a:lnTo>
                <a:lnTo>
                  <a:pt x="433398" y="2064984"/>
                </a:lnTo>
                <a:lnTo>
                  <a:pt x="433398" y="1909316"/>
                </a:lnTo>
                <a:lnTo>
                  <a:pt x="388941" y="1906445"/>
                </a:lnTo>
                <a:cubicBezTo>
                  <a:pt x="313802" y="1901603"/>
                  <a:pt x="240396" y="1893722"/>
                  <a:pt x="168381" y="1882716"/>
                </a:cubicBezTo>
                <a:lnTo>
                  <a:pt x="0" y="1849014"/>
                </a:lnTo>
                <a:lnTo>
                  <a:pt x="0" y="1502237"/>
                </a:lnTo>
                <a:lnTo>
                  <a:pt x="595" y="1501964"/>
                </a:lnTo>
                <a:cubicBezTo>
                  <a:pt x="14004" y="1494889"/>
                  <a:pt x="14426" y="1491297"/>
                  <a:pt x="2363" y="1486933"/>
                </a:cubicBezTo>
                <a:lnTo>
                  <a:pt x="0" y="1486272"/>
                </a:lnTo>
                <a:lnTo>
                  <a:pt x="0" y="1189404"/>
                </a:lnTo>
                <a:lnTo>
                  <a:pt x="57677" y="1162787"/>
                </a:lnTo>
                <a:cubicBezTo>
                  <a:pt x="98039" y="1143573"/>
                  <a:pt x="130467" y="1126906"/>
                  <a:pt x="128802" y="1125240"/>
                </a:cubicBezTo>
                <a:cubicBezTo>
                  <a:pt x="127491" y="1123930"/>
                  <a:pt x="101321" y="1116325"/>
                  <a:pt x="70637" y="1108330"/>
                </a:cubicBezTo>
                <a:lnTo>
                  <a:pt x="0" y="1086844"/>
                </a:lnTo>
                <a:lnTo>
                  <a:pt x="0" y="899257"/>
                </a:lnTo>
                <a:lnTo>
                  <a:pt x="63266" y="875123"/>
                </a:lnTo>
                <a:cubicBezTo>
                  <a:pt x="96614" y="861115"/>
                  <a:pt x="129659" y="845929"/>
                  <a:pt x="161934" y="829727"/>
                </a:cubicBezTo>
                <a:lnTo>
                  <a:pt x="213587" y="803789"/>
                </a:lnTo>
                <a:lnTo>
                  <a:pt x="183618" y="796317"/>
                </a:lnTo>
                <a:cubicBezTo>
                  <a:pt x="138942" y="785175"/>
                  <a:pt x="67324" y="761000"/>
                  <a:pt x="7915" y="738573"/>
                </a:cubicBezTo>
                <a:lnTo>
                  <a:pt x="0" y="735359"/>
                </a:lnTo>
                <a:lnTo>
                  <a:pt x="0" y="668039"/>
                </a:lnTo>
                <a:lnTo>
                  <a:pt x="106933" y="638974"/>
                </a:lnTo>
                <a:cubicBezTo>
                  <a:pt x="248081" y="590078"/>
                  <a:pt x="373340" y="513601"/>
                  <a:pt x="494122" y="403666"/>
                </a:cubicBezTo>
                <a:cubicBezTo>
                  <a:pt x="507240" y="391724"/>
                  <a:pt x="518949" y="381954"/>
                  <a:pt x="520142" y="381954"/>
                </a:cubicBezTo>
                <a:close/>
                <a:moveTo>
                  <a:pt x="520142" y="0"/>
                </a:moveTo>
                <a:cubicBezTo>
                  <a:pt x="521425" y="0"/>
                  <a:pt x="534626" y="24400"/>
                  <a:pt x="549477" y="54217"/>
                </a:cubicBezTo>
                <a:cubicBezTo>
                  <a:pt x="564328" y="84035"/>
                  <a:pt x="578935" y="108479"/>
                  <a:pt x="581927" y="108540"/>
                </a:cubicBezTo>
                <a:cubicBezTo>
                  <a:pt x="594767" y="108807"/>
                  <a:pt x="693831" y="124535"/>
                  <a:pt x="695941" y="126644"/>
                </a:cubicBezTo>
                <a:cubicBezTo>
                  <a:pt x="697213" y="127915"/>
                  <a:pt x="678398" y="147846"/>
                  <a:pt x="654121" y="170929"/>
                </a:cubicBezTo>
                <a:lnTo>
                  <a:pt x="609980" y="212894"/>
                </a:lnTo>
                <a:lnTo>
                  <a:pt x="619278" y="266096"/>
                </a:lnTo>
                <a:cubicBezTo>
                  <a:pt x="624392" y="295359"/>
                  <a:pt x="628572" y="322723"/>
                  <a:pt x="628572" y="326909"/>
                </a:cubicBezTo>
                <a:cubicBezTo>
                  <a:pt x="628572" y="333088"/>
                  <a:pt x="618285" y="329213"/>
                  <a:pt x="574205" y="306456"/>
                </a:cubicBezTo>
                <a:lnTo>
                  <a:pt x="519838" y="278381"/>
                </a:lnTo>
                <a:lnTo>
                  <a:pt x="467147" y="306101"/>
                </a:lnTo>
                <a:cubicBezTo>
                  <a:pt x="438167" y="321345"/>
                  <a:pt x="413517" y="332882"/>
                  <a:pt x="412379" y="331739"/>
                </a:cubicBezTo>
                <a:cubicBezTo>
                  <a:pt x="411236" y="330600"/>
                  <a:pt x="414839" y="303303"/>
                  <a:pt x="420385" y="271087"/>
                </a:cubicBezTo>
                <a:lnTo>
                  <a:pt x="430467" y="212511"/>
                </a:lnTo>
                <a:lnTo>
                  <a:pt x="386221" y="170763"/>
                </a:lnTo>
                <a:cubicBezTo>
                  <a:pt x="361882" y="147807"/>
                  <a:pt x="343023" y="127965"/>
                  <a:pt x="344317" y="126671"/>
                </a:cubicBezTo>
                <a:cubicBezTo>
                  <a:pt x="346443" y="124540"/>
                  <a:pt x="445412" y="108812"/>
                  <a:pt x="458358" y="108540"/>
                </a:cubicBezTo>
                <a:cubicBezTo>
                  <a:pt x="461351" y="108479"/>
                  <a:pt x="475957" y="84035"/>
                  <a:pt x="490807" y="54217"/>
                </a:cubicBezTo>
                <a:cubicBezTo>
                  <a:pt x="505658" y="24400"/>
                  <a:pt x="518860" y="0"/>
                  <a:pt x="52014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545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8C30AF1D-DBB4-5F18-B268-7D9DFCFD25F5}"/>
              </a:ext>
            </a:extLst>
          </p:cNvPr>
          <p:cNvSpPr/>
          <p:nvPr userDrawn="1"/>
        </p:nvSpPr>
        <p:spPr>
          <a:xfrm>
            <a:off x="10958644" y="3403603"/>
            <a:ext cx="1233357" cy="1608257"/>
          </a:xfrm>
          <a:custGeom>
            <a:avLst/>
            <a:gdLst>
              <a:gd name="connsiteX0" fmla="*/ 764657 w 1233357"/>
              <a:gd name="connsiteY0" fmla="*/ 1409647 h 1608257"/>
              <a:gd name="connsiteX1" fmla="*/ 764657 w 1233357"/>
              <a:gd name="connsiteY1" fmla="*/ 1506709 h 1608257"/>
              <a:gd name="connsiteX2" fmla="*/ 1186816 w 1233357"/>
              <a:gd name="connsiteY2" fmla="*/ 1520883 h 1608257"/>
              <a:gd name="connsiteX3" fmla="*/ 1186816 w 1233357"/>
              <a:gd name="connsiteY3" fmla="*/ 1423821 h 1608257"/>
              <a:gd name="connsiteX4" fmla="*/ 595113 w 1233357"/>
              <a:gd name="connsiteY4" fmla="*/ 1400676 h 1608257"/>
              <a:gd name="connsiteX5" fmla="*/ 505585 w 1233357"/>
              <a:gd name="connsiteY5" fmla="*/ 1403547 h 1608257"/>
              <a:gd name="connsiteX6" fmla="*/ 506123 w 1233357"/>
              <a:gd name="connsiteY6" fmla="*/ 1504916 h 1608257"/>
              <a:gd name="connsiteX7" fmla="*/ 595651 w 1233357"/>
              <a:gd name="connsiteY7" fmla="*/ 1502045 h 1608257"/>
              <a:gd name="connsiteX8" fmla="*/ 229828 w 1233357"/>
              <a:gd name="connsiteY8" fmla="*/ 1352953 h 1608257"/>
              <a:gd name="connsiteX9" fmla="*/ 162728 w 1233357"/>
              <a:gd name="connsiteY9" fmla="*/ 1366409 h 1608257"/>
              <a:gd name="connsiteX10" fmla="*/ 162728 w 1233357"/>
              <a:gd name="connsiteY10" fmla="*/ 1423103 h 1608257"/>
              <a:gd name="connsiteX11" fmla="*/ 229828 w 1233357"/>
              <a:gd name="connsiteY11" fmla="*/ 1409647 h 1608257"/>
              <a:gd name="connsiteX12" fmla="*/ 346626 w 1233357"/>
              <a:gd name="connsiteY12" fmla="*/ 1326041 h 1608257"/>
              <a:gd name="connsiteX13" fmla="*/ 273425 w 1233357"/>
              <a:gd name="connsiteY13" fmla="*/ 1340753 h 1608257"/>
              <a:gd name="connsiteX14" fmla="*/ 273425 w 1233357"/>
              <a:gd name="connsiteY14" fmla="*/ 1402471 h 1608257"/>
              <a:gd name="connsiteX15" fmla="*/ 346626 w 1233357"/>
              <a:gd name="connsiteY15" fmla="*/ 1387759 h 1608257"/>
              <a:gd name="connsiteX16" fmla="*/ 229828 w 1233357"/>
              <a:gd name="connsiteY16" fmla="*/ 1248535 h 1608257"/>
              <a:gd name="connsiteX17" fmla="*/ 162728 w 1233357"/>
              <a:gd name="connsiteY17" fmla="*/ 1263247 h 1608257"/>
              <a:gd name="connsiteX18" fmla="*/ 162728 w 1233357"/>
              <a:gd name="connsiteY18" fmla="*/ 1319941 h 1608257"/>
              <a:gd name="connsiteX19" fmla="*/ 229828 w 1233357"/>
              <a:gd name="connsiteY19" fmla="*/ 1305409 h 1608257"/>
              <a:gd name="connsiteX20" fmla="*/ 346626 w 1233357"/>
              <a:gd name="connsiteY20" fmla="*/ 1219470 h 1608257"/>
              <a:gd name="connsiteX21" fmla="*/ 273425 w 1233357"/>
              <a:gd name="connsiteY21" fmla="*/ 1235437 h 1608257"/>
              <a:gd name="connsiteX22" fmla="*/ 273425 w 1233357"/>
              <a:gd name="connsiteY22" fmla="*/ 1297155 h 1608257"/>
              <a:gd name="connsiteX23" fmla="*/ 346626 w 1233357"/>
              <a:gd name="connsiteY23" fmla="*/ 1281188 h 1608257"/>
              <a:gd name="connsiteX24" fmla="*/ 593856 w 1233357"/>
              <a:gd name="connsiteY24" fmla="*/ 1171567 h 1608257"/>
              <a:gd name="connsiteX25" fmla="*/ 504330 w 1233357"/>
              <a:gd name="connsiteY25" fmla="*/ 1182690 h 1608257"/>
              <a:gd name="connsiteX26" fmla="*/ 505047 w 1233357"/>
              <a:gd name="connsiteY26" fmla="*/ 1284238 h 1608257"/>
              <a:gd name="connsiteX27" fmla="*/ 594575 w 1233357"/>
              <a:gd name="connsiteY27" fmla="*/ 1273115 h 1608257"/>
              <a:gd name="connsiteX28" fmla="*/ 764657 w 1233357"/>
              <a:gd name="connsiteY28" fmla="*/ 1153984 h 1608257"/>
              <a:gd name="connsiteX29" fmla="*/ 765554 w 1233357"/>
              <a:gd name="connsiteY29" fmla="*/ 1258403 h 1608257"/>
              <a:gd name="connsiteX30" fmla="*/ 1186816 w 1233357"/>
              <a:gd name="connsiteY30" fmla="*/ 1303974 h 1608257"/>
              <a:gd name="connsiteX31" fmla="*/ 1186816 w 1233357"/>
              <a:gd name="connsiteY31" fmla="*/ 1206911 h 1608257"/>
              <a:gd name="connsiteX32" fmla="*/ 229828 w 1233357"/>
              <a:gd name="connsiteY32" fmla="*/ 1144295 h 1608257"/>
              <a:gd name="connsiteX33" fmla="*/ 162728 w 1233357"/>
              <a:gd name="connsiteY33" fmla="*/ 1160084 h 1608257"/>
              <a:gd name="connsiteX34" fmla="*/ 162728 w 1233357"/>
              <a:gd name="connsiteY34" fmla="*/ 1216778 h 1608257"/>
              <a:gd name="connsiteX35" fmla="*/ 229828 w 1233357"/>
              <a:gd name="connsiteY35" fmla="*/ 1200990 h 1608257"/>
              <a:gd name="connsiteX36" fmla="*/ 346626 w 1233357"/>
              <a:gd name="connsiteY36" fmla="*/ 1113078 h 1608257"/>
              <a:gd name="connsiteX37" fmla="*/ 273425 w 1233357"/>
              <a:gd name="connsiteY37" fmla="*/ 1130302 h 1608257"/>
              <a:gd name="connsiteX38" fmla="*/ 273425 w 1233357"/>
              <a:gd name="connsiteY38" fmla="*/ 1192020 h 1608257"/>
              <a:gd name="connsiteX39" fmla="*/ 346626 w 1233357"/>
              <a:gd name="connsiteY39" fmla="*/ 1174796 h 1608257"/>
              <a:gd name="connsiteX40" fmla="*/ 229828 w 1233357"/>
              <a:gd name="connsiteY40" fmla="*/ 1039878 h 1608257"/>
              <a:gd name="connsiteX41" fmla="*/ 162728 w 1233357"/>
              <a:gd name="connsiteY41" fmla="*/ 1056742 h 1608257"/>
              <a:gd name="connsiteX42" fmla="*/ 162728 w 1233357"/>
              <a:gd name="connsiteY42" fmla="*/ 1113436 h 1608257"/>
              <a:gd name="connsiteX43" fmla="*/ 229828 w 1233357"/>
              <a:gd name="connsiteY43" fmla="*/ 1096393 h 1608257"/>
              <a:gd name="connsiteX44" fmla="*/ 346626 w 1233357"/>
              <a:gd name="connsiteY44" fmla="*/ 1006506 h 1608257"/>
              <a:gd name="connsiteX45" fmla="*/ 273425 w 1233357"/>
              <a:gd name="connsiteY45" fmla="*/ 1024986 h 1608257"/>
              <a:gd name="connsiteX46" fmla="*/ 273425 w 1233357"/>
              <a:gd name="connsiteY46" fmla="*/ 1086704 h 1608257"/>
              <a:gd name="connsiteX47" fmla="*/ 346626 w 1233357"/>
              <a:gd name="connsiteY47" fmla="*/ 1068224 h 1608257"/>
              <a:gd name="connsiteX48" fmla="*/ 592421 w 1233357"/>
              <a:gd name="connsiteY48" fmla="*/ 942815 h 1608257"/>
              <a:gd name="connsiteX49" fmla="*/ 502895 w 1233357"/>
              <a:gd name="connsiteY49" fmla="*/ 959859 h 1608257"/>
              <a:gd name="connsiteX50" fmla="*/ 503433 w 1233357"/>
              <a:gd name="connsiteY50" fmla="*/ 1061227 h 1608257"/>
              <a:gd name="connsiteX51" fmla="*/ 592959 w 1233357"/>
              <a:gd name="connsiteY51" fmla="*/ 1044184 h 1608257"/>
              <a:gd name="connsiteX52" fmla="*/ 229828 w 1233357"/>
              <a:gd name="connsiteY52" fmla="*/ 935279 h 1608257"/>
              <a:gd name="connsiteX53" fmla="*/ 162728 w 1233357"/>
              <a:gd name="connsiteY53" fmla="*/ 953580 h 1608257"/>
              <a:gd name="connsiteX54" fmla="*/ 162728 w 1233357"/>
              <a:gd name="connsiteY54" fmla="*/ 1010274 h 1608257"/>
              <a:gd name="connsiteX55" fmla="*/ 229828 w 1233357"/>
              <a:gd name="connsiteY55" fmla="*/ 992153 h 1608257"/>
              <a:gd name="connsiteX56" fmla="*/ 764657 w 1233357"/>
              <a:gd name="connsiteY56" fmla="*/ 924515 h 1608257"/>
              <a:gd name="connsiteX57" fmla="*/ 764657 w 1233357"/>
              <a:gd name="connsiteY57" fmla="*/ 1021577 h 1608257"/>
              <a:gd name="connsiteX58" fmla="*/ 1186816 w 1233357"/>
              <a:gd name="connsiteY58" fmla="*/ 1092983 h 1608257"/>
              <a:gd name="connsiteX59" fmla="*/ 1186816 w 1233357"/>
              <a:gd name="connsiteY59" fmla="*/ 995921 h 1608257"/>
              <a:gd name="connsiteX60" fmla="*/ 346626 w 1233357"/>
              <a:gd name="connsiteY60" fmla="*/ 900114 h 1608257"/>
              <a:gd name="connsiteX61" fmla="*/ 273425 w 1233357"/>
              <a:gd name="connsiteY61" fmla="*/ 919850 h 1608257"/>
              <a:gd name="connsiteX62" fmla="*/ 273425 w 1233357"/>
              <a:gd name="connsiteY62" fmla="*/ 981568 h 1608257"/>
              <a:gd name="connsiteX63" fmla="*/ 346626 w 1233357"/>
              <a:gd name="connsiteY63" fmla="*/ 961833 h 1608257"/>
              <a:gd name="connsiteX64" fmla="*/ 229828 w 1233357"/>
              <a:gd name="connsiteY64" fmla="*/ 830861 h 1608257"/>
              <a:gd name="connsiteX65" fmla="*/ 162728 w 1233357"/>
              <a:gd name="connsiteY65" fmla="*/ 850238 h 1608257"/>
              <a:gd name="connsiteX66" fmla="*/ 162728 w 1233357"/>
              <a:gd name="connsiteY66" fmla="*/ 906933 h 1608257"/>
              <a:gd name="connsiteX67" fmla="*/ 229828 w 1233357"/>
              <a:gd name="connsiteY67" fmla="*/ 887556 h 1608257"/>
              <a:gd name="connsiteX68" fmla="*/ 346626 w 1233357"/>
              <a:gd name="connsiteY68" fmla="*/ 793544 h 1608257"/>
              <a:gd name="connsiteX69" fmla="*/ 273425 w 1233357"/>
              <a:gd name="connsiteY69" fmla="*/ 814714 h 1608257"/>
              <a:gd name="connsiteX70" fmla="*/ 273425 w 1233357"/>
              <a:gd name="connsiteY70" fmla="*/ 876432 h 1608257"/>
              <a:gd name="connsiteX71" fmla="*/ 346626 w 1233357"/>
              <a:gd name="connsiteY71" fmla="*/ 855262 h 1608257"/>
              <a:gd name="connsiteX72" fmla="*/ 229828 w 1233357"/>
              <a:gd name="connsiteY72" fmla="*/ 726801 h 1608257"/>
              <a:gd name="connsiteX73" fmla="*/ 162728 w 1233357"/>
              <a:gd name="connsiteY73" fmla="*/ 747254 h 1608257"/>
              <a:gd name="connsiteX74" fmla="*/ 162728 w 1233357"/>
              <a:gd name="connsiteY74" fmla="*/ 803950 h 1608257"/>
              <a:gd name="connsiteX75" fmla="*/ 229828 w 1233357"/>
              <a:gd name="connsiteY75" fmla="*/ 783317 h 1608257"/>
              <a:gd name="connsiteX76" fmla="*/ 590986 w 1233357"/>
              <a:gd name="connsiteY76" fmla="*/ 713884 h 1608257"/>
              <a:gd name="connsiteX77" fmla="*/ 501459 w 1233357"/>
              <a:gd name="connsiteY77" fmla="*/ 730928 h 1608257"/>
              <a:gd name="connsiteX78" fmla="*/ 501997 w 1233357"/>
              <a:gd name="connsiteY78" fmla="*/ 832655 h 1608257"/>
              <a:gd name="connsiteX79" fmla="*/ 591524 w 1233357"/>
              <a:gd name="connsiteY79" fmla="*/ 815611 h 1608257"/>
              <a:gd name="connsiteX80" fmla="*/ 764478 w 1233357"/>
              <a:gd name="connsiteY80" fmla="*/ 693431 h 1608257"/>
              <a:gd name="connsiteX81" fmla="*/ 764478 w 1233357"/>
              <a:gd name="connsiteY81" fmla="*/ 790493 h 1608257"/>
              <a:gd name="connsiteX82" fmla="*/ 1195248 w 1233357"/>
              <a:gd name="connsiteY82" fmla="*/ 878944 h 1608257"/>
              <a:gd name="connsiteX83" fmla="*/ 1195248 w 1233357"/>
              <a:gd name="connsiteY83" fmla="*/ 781881 h 1608257"/>
              <a:gd name="connsiteX84" fmla="*/ 346626 w 1233357"/>
              <a:gd name="connsiteY84" fmla="*/ 687152 h 1608257"/>
              <a:gd name="connsiteX85" fmla="*/ 273425 w 1233357"/>
              <a:gd name="connsiteY85" fmla="*/ 709578 h 1608257"/>
              <a:gd name="connsiteX86" fmla="*/ 273425 w 1233357"/>
              <a:gd name="connsiteY86" fmla="*/ 771296 h 1608257"/>
              <a:gd name="connsiteX87" fmla="*/ 346626 w 1233357"/>
              <a:gd name="connsiteY87" fmla="*/ 748870 h 1608257"/>
              <a:gd name="connsiteX88" fmla="*/ 229828 w 1233357"/>
              <a:gd name="connsiteY88" fmla="*/ 622204 h 1608257"/>
              <a:gd name="connsiteX89" fmla="*/ 162728 w 1233357"/>
              <a:gd name="connsiteY89" fmla="*/ 643913 h 1608257"/>
              <a:gd name="connsiteX90" fmla="*/ 162728 w 1233357"/>
              <a:gd name="connsiteY90" fmla="*/ 700607 h 1608257"/>
              <a:gd name="connsiteX91" fmla="*/ 229828 w 1233357"/>
              <a:gd name="connsiteY91" fmla="*/ 678898 h 1608257"/>
              <a:gd name="connsiteX92" fmla="*/ 346626 w 1233357"/>
              <a:gd name="connsiteY92" fmla="*/ 580580 h 1608257"/>
              <a:gd name="connsiteX93" fmla="*/ 273425 w 1233357"/>
              <a:gd name="connsiteY93" fmla="*/ 604262 h 1608257"/>
              <a:gd name="connsiteX94" fmla="*/ 273425 w 1233357"/>
              <a:gd name="connsiteY94" fmla="*/ 665981 h 1608257"/>
              <a:gd name="connsiteX95" fmla="*/ 346626 w 1233357"/>
              <a:gd name="connsiteY95" fmla="*/ 642298 h 1608257"/>
              <a:gd name="connsiteX96" fmla="*/ 229828 w 1233357"/>
              <a:gd name="connsiteY96" fmla="*/ 517785 h 1608257"/>
              <a:gd name="connsiteX97" fmla="*/ 162728 w 1233357"/>
              <a:gd name="connsiteY97" fmla="*/ 540751 h 1608257"/>
              <a:gd name="connsiteX98" fmla="*/ 162728 w 1233357"/>
              <a:gd name="connsiteY98" fmla="*/ 597445 h 1608257"/>
              <a:gd name="connsiteX99" fmla="*/ 229828 w 1233357"/>
              <a:gd name="connsiteY99" fmla="*/ 574481 h 1608257"/>
              <a:gd name="connsiteX100" fmla="*/ 589730 w 1233357"/>
              <a:gd name="connsiteY100" fmla="*/ 485133 h 1608257"/>
              <a:gd name="connsiteX101" fmla="*/ 500203 w 1233357"/>
              <a:gd name="connsiteY101" fmla="*/ 502176 h 1608257"/>
              <a:gd name="connsiteX102" fmla="*/ 500741 w 1233357"/>
              <a:gd name="connsiteY102" fmla="*/ 603545 h 1608257"/>
              <a:gd name="connsiteX103" fmla="*/ 590268 w 1233357"/>
              <a:gd name="connsiteY103" fmla="*/ 586501 h 1608257"/>
              <a:gd name="connsiteX104" fmla="*/ 346626 w 1233357"/>
              <a:gd name="connsiteY104" fmla="*/ 474188 h 1608257"/>
              <a:gd name="connsiteX105" fmla="*/ 273425 w 1233357"/>
              <a:gd name="connsiteY105" fmla="*/ 499127 h 1608257"/>
              <a:gd name="connsiteX106" fmla="*/ 273425 w 1233357"/>
              <a:gd name="connsiteY106" fmla="*/ 560845 h 1608257"/>
              <a:gd name="connsiteX107" fmla="*/ 346626 w 1233357"/>
              <a:gd name="connsiteY107" fmla="*/ 535906 h 1608257"/>
              <a:gd name="connsiteX108" fmla="*/ 770219 w 1233357"/>
              <a:gd name="connsiteY108" fmla="*/ 445303 h 1608257"/>
              <a:gd name="connsiteX109" fmla="*/ 770219 w 1233357"/>
              <a:gd name="connsiteY109" fmla="*/ 542365 h 1608257"/>
              <a:gd name="connsiteX110" fmla="*/ 1195248 w 1233357"/>
              <a:gd name="connsiteY110" fmla="*/ 650731 h 1608257"/>
              <a:gd name="connsiteX111" fmla="*/ 1195248 w 1233357"/>
              <a:gd name="connsiteY111" fmla="*/ 553669 h 1608257"/>
              <a:gd name="connsiteX112" fmla="*/ 229828 w 1233357"/>
              <a:gd name="connsiteY112" fmla="*/ 413367 h 1608257"/>
              <a:gd name="connsiteX113" fmla="*/ 162728 w 1233357"/>
              <a:gd name="connsiteY113" fmla="*/ 437409 h 1608257"/>
              <a:gd name="connsiteX114" fmla="*/ 162728 w 1233357"/>
              <a:gd name="connsiteY114" fmla="*/ 494103 h 1608257"/>
              <a:gd name="connsiteX115" fmla="*/ 229828 w 1233357"/>
              <a:gd name="connsiteY115" fmla="*/ 470062 h 1608257"/>
              <a:gd name="connsiteX116" fmla="*/ 346626 w 1233357"/>
              <a:gd name="connsiteY116" fmla="*/ 367796 h 1608257"/>
              <a:gd name="connsiteX117" fmla="*/ 273425 w 1233357"/>
              <a:gd name="connsiteY117" fmla="*/ 393991 h 1608257"/>
              <a:gd name="connsiteX118" fmla="*/ 273425 w 1233357"/>
              <a:gd name="connsiteY118" fmla="*/ 455709 h 1608257"/>
              <a:gd name="connsiteX119" fmla="*/ 346626 w 1233357"/>
              <a:gd name="connsiteY119" fmla="*/ 429514 h 1608257"/>
              <a:gd name="connsiteX120" fmla="*/ 229828 w 1233357"/>
              <a:gd name="connsiteY120" fmla="*/ 308950 h 1608257"/>
              <a:gd name="connsiteX121" fmla="*/ 162728 w 1233357"/>
              <a:gd name="connsiteY121" fmla="*/ 334247 h 1608257"/>
              <a:gd name="connsiteX122" fmla="*/ 162728 w 1233357"/>
              <a:gd name="connsiteY122" fmla="*/ 390941 h 1608257"/>
              <a:gd name="connsiteX123" fmla="*/ 229828 w 1233357"/>
              <a:gd name="connsiteY123" fmla="*/ 365644 h 1608257"/>
              <a:gd name="connsiteX124" fmla="*/ 346626 w 1233357"/>
              <a:gd name="connsiteY124" fmla="*/ 261046 h 1608257"/>
              <a:gd name="connsiteX125" fmla="*/ 273425 w 1233357"/>
              <a:gd name="connsiteY125" fmla="*/ 288676 h 1608257"/>
              <a:gd name="connsiteX126" fmla="*/ 273425 w 1233357"/>
              <a:gd name="connsiteY126" fmla="*/ 350394 h 1608257"/>
              <a:gd name="connsiteX127" fmla="*/ 346626 w 1233357"/>
              <a:gd name="connsiteY127" fmla="*/ 322943 h 1608257"/>
              <a:gd name="connsiteX128" fmla="*/ 428438 w 1233357"/>
              <a:gd name="connsiteY128" fmla="*/ 0 h 1608257"/>
              <a:gd name="connsiteX129" fmla="*/ 428438 w 1233357"/>
              <a:gd name="connsiteY129" fmla="*/ 385738 h 1608257"/>
              <a:gd name="connsiteX130" fmla="*/ 689842 w 1233357"/>
              <a:gd name="connsiteY130" fmla="*/ 305720 h 1608257"/>
              <a:gd name="connsiteX131" fmla="*/ 1233357 w 1233357"/>
              <a:gd name="connsiteY131" fmla="*/ 449911 h 1608257"/>
              <a:gd name="connsiteX132" fmla="*/ 1233357 w 1233357"/>
              <a:gd name="connsiteY132" fmla="*/ 1608257 h 1608257"/>
              <a:gd name="connsiteX133" fmla="*/ 0 w 1233357"/>
              <a:gd name="connsiteY133" fmla="*/ 1608257 h 1608257"/>
              <a:gd name="connsiteX134" fmla="*/ 0 w 1233357"/>
              <a:gd name="connsiteY134" fmla="*/ 1477645 h 1608257"/>
              <a:gd name="connsiteX135" fmla="*/ 89168 w 1233357"/>
              <a:gd name="connsiteY135" fmla="*/ 1477645 h 1608257"/>
              <a:gd name="connsiteX136" fmla="*/ 89168 w 1233357"/>
              <a:gd name="connsiteY136" fmla="*/ 274681 h 1608257"/>
              <a:gd name="connsiteX137" fmla="*/ 230545 w 1233357"/>
              <a:gd name="connsiteY137" fmla="*/ 192510 h 1608257"/>
              <a:gd name="connsiteX138" fmla="*/ 230545 w 1233357"/>
              <a:gd name="connsiteY138" fmla="*/ 101189 h 160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1233357" h="1608257">
                <a:moveTo>
                  <a:pt x="764657" y="1409647"/>
                </a:moveTo>
                <a:lnTo>
                  <a:pt x="764657" y="1506709"/>
                </a:lnTo>
                <a:lnTo>
                  <a:pt x="1186816" y="1520883"/>
                </a:lnTo>
                <a:lnTo>
                  <a:pt x="1186816" y="1423821"/>
                </a:lnTo>
                <a:close/>
                <a:moveTo>
                  <a:pt x="595113" y="1400676"/>
                </a:moveTo>
                <a:lnTo>
                  <a:pt x="505585" y="1403547"/>
                </a:lnTo>
                <a:lnTo>
                  <a:pt x="506123" y="1504916"/>
                </a:lnTo>
                <a:lnTo>
                  <a:pt x="595651" y="1502045"/>
                </a:lnTo>
                <a:close/>
                <a:moveTo>
                  <a:pt x="229828" y="1352953"/>
                </a:moveTo>
                <a:cubicBezTo>
                  <a:pt x="207402" y="1357438"/>
                  <a:pt x="185154" y="1361924"/>
                  <a:pt x="162728" y="1366409"/>
                </a:cubicBezTo>
                <a:lnTo>
                  <a:pt x="162728" y="1423103"/>
                </a:lnTo>
                <a:cubicBezTo>
                  <a:pt x="184974" y="1418618"/>
                  <a:pt x="207402" y="1414132"/>
                  <a:pt x="229828" y="1409647"/>
                </a:cubicBezTo>
                <a:close/>
                <a:moveTo>
                  <a:pt x="346626" y="1326041"/>
                </a:moveTo>
                <a:cubicBezTo>
                  <a:pt x="322225" y="1331065"/>
                  <a:pt x="297825" y="1335909"/>
                  <a:pt x="273425" y="1340753"/>
                </a:cubicBezTo>
                <a:lnTo>
                  <a:pt x="273425" y="1402471"/>
                </a:lnTo>
                <a:cubicBezTo>
                  <a:pt x="297825" y="1397447"/>
                  <a:pt x="322225" y="1392603"/>
                  <a:pt x="346626" y="1387759"/>
                </a:cubicBezTo>
                <a:close/>
                <a:moveTo>
                  <a:pt x="229828" y="1248535"/>
                </a:moveTo>
                <a:cubicBezTo>
                  <a:pt x="207402" y="1253558"/>
                  <a:pt x="185154" y="1258403"/>
                  <a:pt x="162728" y="1263247"/>
                </a:cubicBezTo>
                <a:lnTo>
                  <a:pt x="162728" y="1319941"/>
                </a:lnTo>
                <a:cubicBezTo>
                  <a:pt x="184974" y="1315097"/>
                  <a:pt x="207402" y="1310253"/>
                  <a:pt x="229828" y="1305409"/>
                </a:cubicBezTo>
                <a:close/>
                <a:moveTo>
                  <a:pt x="346626" y="1219470"/>
                </a:moveTo>
                <a:cubicBezTo>
                  <a:pt x="322225" y="1224852"/>
                  <a:pt x="297825" y="1230055"/>
                  <a:pt x="273425" y="1235437"/>
                </a:cubicBezTo>
                <a:lnTo>
                  <a:pt x="273425" y="1297155"/>
                </a:lnTo>
                <a:cubicBezTo>
                  <a:pt x="297825" y="1291773"/>
                  <a:pt x="322225" y="1286570"/>
                  <a:pt x="346626" y="1281188"/>
                </a:cubicBezTo>
                <a:close/>
                <a:moveTo>
                  <a:pt x="593856" y="1171567"/>
                </a:moveTo>
                <a:lnTo>
                  <a:pt x="504330" y="1182690"/>
                </a:lnTo>
                <a:lnTo>
                  <a:pt x="505047" y="1284238"/>
                </a:lnTo>
                <a:lnTo>
                  <a:pt x="594575" y="1273115"/>
                </a:lnTo>
                <a:close/>
                <a:moveTo>
                  <a:pt x="764657" y="1153984"/>
                </a:moveTo>
                <a:lnTo>
                  <a:pt x="765554" y="1258403"/>
                </a:lnTo>
                <a:lnTo>
                  <a:pt x="1186816" y="1303974"/>
                </a:lnTo>
                <a:lnTo>
                  <a:pt x="1186816" y="1206911"/>
                </a:lnTo>
                <a:close/>
                <a:moveTo>
                  <a:pt x="229828" y="1144295"/>
                </a:moveTo>
                <a:cubicBezTo>
                  <a:pt x="207402" y="1149498"/>
                  <a:pt x="185154" y="1154881"/>
                  <a:pt x="162728" y="1160084"/>
                </a:cubicBezTo>
                <a:lnTo>
                  <a:pt x="162728" y="1216778"/>
                </a:lnTo>
                <a:cubicBezTo>
                  <a:pt x="184974" y="1211575"/>
                  <a:pt x="207402" y="1206193"/>
                  <a:pt x="229828" y="1200990"/>
                </a:cubicBezTo>
                <a:close/>
                <a:moveTo>
                  <a:pt x="346626" y="1113078"/>
                </a:moveTo>
                <a:lnTo>
                  <a:pt x="273425" y="1130302"/>
                </a:lnTo>
                <a:lnTo>
                  <a:pt x="273425" y="1192020"/>
                </a:lnTo>
                <a:lnTo>
                  <a:pt x="346626" y="1174796"/>
                </a:lnTo>
                <a:close/>
                <a:moveTo>
                  <a:pt x="229828" y="1039878"/>
                </a:moveTo>
                <a:cubicBezTo>
                  <a:pt x="207402" y="1045439"/>
                  <a:pt x="185154" y="1051180"/>
                  <a:pt x="162728" y="1056742"/>
                </a:cubicBezTo>
                <a:lnTo>
                  <a:pt x="162728" y="1113436"/>
                </a:lnTo>
                <a:cubicBezTo>
                  <a:pt x="184974" y="1107695"/>
                  <a:pt x="207402" y="1102134"/>
                  <a:pt x="229828" y="1096393"/>
                </a:cubicBezTo>
                <a:close/>
                <a:moveTo>
                  <a:pt x="346626" y="1006506"/>
                </a:moveTo>
                <a:cubicBezTo>
                  <a:pt x="322225" y="1012606"/>
                  <a:pt x="297825" y="1018886"/>
                  <a:pt x="273425" y="1024986"/>
                </a:cubicBezTo>
                <a:lnTo>
                  <a:pt x="273425" y="1086704"/>
                </a:lnTo>
                <a:cubicBezTo>
                  <a:pt x="297825" y="1080604"/>
                  <a:pt x="322225" y="1074325"/>
                  <a:pt x="346626" y="1068224"/>
                </a:cubicBezTo>
                <a:close/>
                <a:moveTo>
                  <a:pt x="592421" y="942815"/>
                </a:moveTo>
                <a:lnTo>
                  <a:pt x="502895" y="959859"/>
                </a:lnTo>
                <a:lnTo>
                  <a:pt x="503433" y="1061227"/>
                </a:lnTo>
                <a:lnTo>
                  <a:pt x="592959" y="1044184"/>
                </a:lnTo>
                <a:close/>
                <a:moveTo>
                  <a:pt x="229828" y="935279"/>
                </a:moveTo>
                <a:cubicBezTo>
                  <a:pt x="207402" y="941379"/>
                  <a:pt x="185154" y="947480"/>
                  <a:pt x="162728" y="953580"/>
                </a:cubicBezTo>
                <a:lnTo>
                  <a:pt x="162728" y="1010274"/>
                </a:lnTo>
                <a:cubicBezTo>
                  <a:pt x="184974" y="1004354"/>
                  <a:pt x="207402" y="998254"/>
                  <a:pt x="229828" y="992153"/>
                </a:cubicBezTo>
                <a:close/>
                <a:moveTo>
                  <a:pt x="764657" y="924515"/>
                </a:moveTo>
                <a:lnTo>
                  <a:pt x="764657" y="1021577"/>
                </a:lnTo>
                <a:lnTo>
                  <a:pt x="1186816" y="1092983"/>
                </a:lnTo>
                <a:lnTo>
                  <a:pt x="1186816" y="995921"/>
                </a:lnTo>
                <a:close/>
                <a:moveTo>
                  <a:pt x="346626" y="900114"/>
                </a:moveTo>
                <a:cubicBezTo>
                  <a:pt x="322225" y="906574"/>
                  <a:pt x="297825" y="913212"/>
                  <a:pt x="273425" y="919850"/>
                </a:cubicBezTo>
                <a:lnTo>
                  <a:pt x="273425" y="981568"/>
                </a:lnTo>
                <a:cubicBezTo>
                  <a:pt x="297825" y="975109"/>
                  <a:pt x="322225" y="968471"/>
                  <a:pt x="346626" y="961833"/>
                </a:cubicBezTo>
                <a:close/>
                <a:moveTo>
                  <a:pt x="229828" y="830861"/>
                </a:moveTo>
                <a:cubicBezTo>
                  <a:pt x="207402" y="837320"/>
                  <a:pt x="185154" y="843779"/>
                  <a:pt x="162728" y="850238"/>
                </a:cubicBezTo>
                <a:lnTo>
                  <a:pt x="162728" y="906933"/>
                </a:lnTo>
                <a:cubicBezTo>
                  <a:pt x="184974" y="900473"/>
                  <a:pt x="207402" y="894014"/>
                  <a:pt x="229828" y="887556"/>
                </a:cubicBezTo>
                <a:close/>
                <a:moveTo>
                  <a:pt x="346626" y="793544"/>
                </a:moveTo>
                <a:cubicBezTo>
                  <a:pt x="322225" y="800720"/>
                  <a:pt x="297825" y="807717"/>
                  <a:pt x="273425" y="814714"/>
                </a:cubicBezTo>
                <a:lnTo>
                  <a:pt x="273425" y="876432"/>
                </a:lnTo>
                <a:cubicBezTo>
                  <a:pt x="297825" y="869255"/>
                  <a:pt x="322225" y="862259"/>
                  <a:pt x="346626" y="855262"/>
                </a:cubicBezTo>
                <a:close/>
                <a:moveTo>
                  <a:pt x="229828" y="726801"/>
                </a:moveTo>
                <a:cubicBezTo>
                  <a:pt x="207402" y="733620"/>
                  <a:pt x="185154" y="740437"/>
                  <a:pt x="162728" y="747254"/>
                </a:cubicBezTo>
                <a:lnTo>
                  <a:pt x="162728" y="803950"/>
                </a:lnTo>
                <a:cubicBezTo>
                  <a:pt x="184974" y="797131"/>
                  <a:pt x="207402" y="790135"/>
                  <a:pt x="229828" y="783317"/>
                </a:cubicBezTo>
                <a:close/>
                <a:moveTo>
                  <a:pt x="590986" y="713884"/>
                </a:moveTo>
                <a:lnTo>
                  <a:pt x="501459" y="730928"/>
                </a:lnTo>
                <a:lnTo>
                  <a:pt x="501997" y="832655"/>
                </a:lnTo>
                <a:lnTo>
                  <a:pt x="591524" y="815611"/>
                </a:lnTo>
                <a:close/>
                <a:moveTo>
                  <a:pt x="764478" y="693431"/>
                </a:moveTo>
                <a:lnTo>
                  <a:pt x="764478" y="790493"/>
                </a:lnTo>
                <a:lnTo>
                  <a:pt x="1195248" y="878944"/>
                </a:lnTo>
                <a:lnTo>
                  <a:pt x="1195248" y="781881"/>
                </a:lnTo>
                <a:close/>
                <a:moveTo>
                  <a:pt x="346626" y="687152"/>
                </a:moveTo>
                <a:cubicBezTo>
                  <a:pt x="322225" y="694687"/>
                  <a:pt x="297825" y="702043"/>
                  <a:pt x="273425" y="709578"/>
                </a:cubicBezTo>
                <a:lnTo>
                  <a:pt x="273425" y="771296"/>
                </a:lnTo>
                <a:cubicBezTo>
                  <a:pt x="297825" y="763761"/>
                  <a:pt x="322225" y="756405"/>
                  <a:pt x="346626" y="748870"/>
                </a:cubicBezTo>
                <a:close/>
                <a:moveTo>
                  <a:pt x="229828" y="622204"/>
                </a:moveTo>
                <a:cubicBezTo>
                  <a:pt x="207402" y="629380"/>
                  <a:pt x="185154" y="636737"/>
                  <a:pt x="162728" y="643913"/>
                </a:cubicBezTo>
                <a:lnTo>
                  <a:pt x="162728" y="700607"/>
                </a:lnTo>
                <a:cubicBezTo>
                  <a:pt x="184974" y="693431"/>
                  <a:pt x="207402" y="686075"/>
                  <a:pt x="229828" y="678898"/>
                </a:cubicBezTo>
                <a:close/>
                <a:moveTo>
                  <a:pt x="346626" y="580580"/>
                </a:moveTo>
                <a:lnTo>
                  <a:pt x="273425" y="604262"/>
                </a:lnTo>
                <a:lnTo>
                  <a:pt x="273425" y="665981"/>
                </a:lnTo>
                <a:lnTo>
                  <a:pt x="346626" y="642298"/>
                </a:lnTo>
                <a:close/>
                <a:moveTo>
                  <a:pt x="229828" y="517785"/>
                </a:moveTo>
                <a:cubicBezTo>
                  <a:pt x="207402" y="525501"/>
                  <a:pt x="185154" y="533216"/>
                  <a:pt x="162728" y="540751"/>
                </a:cubicBezTo>
                <a:lnTo>
                  <a:pt x="162728" y="597445"/>
                </a:lnTo>
                <a:cubicBezTo>
                  <a:pt x="184974" y="589731"/>
                  <a:pt x="207402" y="582195"/>
                  <a:pt x="229828" y="574481"/>
                </a:cubicBezTo>
                <a:close/>
                <a:moveTo>
                  <a:pt x="589730" y="485133"/>
                </a:moveTo>
                <a:lnTo>
                  <a:pt x="500203" y="502176"/>
                </a:lnTo>
                <a:lnTo>
                  <a:pt x="500741" y="603545"/>
                </a:lnTo>
                <a:lnTo>
                  <a:pt x="590268" y="586501"/>
                </a:lnTo>
                <a:close/>
                <a:moveTo>
                  <a:pt x="346626" y="474188"/>
                </a:moveTo>
                <a:cubicBezTo>
                  <a:pt x="322225" y="482442"/>
                  <a:pt x="297825" y="490694"/>
                  <a:pt x="273425" y="499127"/>
                </a:cubicBezTo>
                <a:lnTo>
                  <a:pt x="273425" y="560845"/>
                </a:lnTo>
                <a:cubicBezTo>
                  <a:pt x="297825" y="552592"/>
                  <a:pt x="322225" y="544160"/>
                  <a:pt x="346626" y="535906"/>
                </a:cubicBezTo>
                <a:close/>
                <a:moveTo>
                  <a:pt x="770219" y="445303"/>
                </a:moveTo>
                <a:lnTo>
                  <a:pt x="770219" y="542365"/>
                </a:lnTo>
                <a:lnTo>
                  <a:pt x="1195248" y="650731"/>
                </a:lnTo>
                <a:lnTo>
                  <a:pt x="1195248" y="553669"/>
                </a:lnTo>
                <a:close/>
                <a:moveTo>
                  <a:pt x="229828" y="413367"/>
                </a:moveTo>
                <a:cubicBezTo>
                  <a:pt x="207402" y="421262"/>
                  <a:pt x="185154" y="429335"/>
                  <a:pt x="162728" y="437409"/>
                </a:cubicBezTo>
                <a:lnTo>
                  <a:pt x="162728" y="494103"/>
                </a:lnTo>
                <a:cubicBezTo>
                  <a:pt x="184974" y="486029"/>
                  <a:pt x="207402" y="478136"/>
                  <a:pt x="229828" y="470062"/>
                </a:cubicBezTo>
                <a:close/>
                <a:moveTo>
                  <a:pt x="346626" y="367796"/>
                </a:moveTo>
                <a:cubicBezTo>
                  <a:pt x="322225" y="376409"/>
                  <a:pt x="297825" y="385200"/>
                  <a:pt x="273425" y="393991"/>
                </a:cubicBezTo>
                <a:lnTo>
                  <a:pt x="273425" y="455709"/>
                </a:lnTo>
                <a:cubicBezTo>
                  <a:pt x="297825" y="447097"/>
                  <a:pt x="322225" y="438306"/>
                  <a:pt x="346626" y="429514"/>
                </a:cubicBezTo>
                <a:close/>
                <a:moveTo>
                  <a:pt x="229828" y="308950"/>
                </a:moveTo>
                <a:cubicBezTo>
                  <a:pt x="207402" y="317381"/>
                  <a:pt x="185154" y="325814"/>
                  <a:pt x="162728" y="334247"/>
                </a:cubicBezTo>
                <a:lnTo>
                  <a:pt x="162728" y="390941"/>
                </a:lnTo>
                <a:cubicBezTo>
                  <a:pt x="184974" y="382508"/>
                  <a:pt x="207402" y="374076"/>
                  <a:pt x="229828" y="365644"/>
                </a:cubicBezTo>
                <a:close/>
                <a:moveTo>
                  <a:pt x="346626" y="261046"/>
                </a:moveTo>
                <a:cubicBezTo>
                  <a:pt x="322225" y="270375"/>
                  <a:pt x="297825" y="279526"/>
                  <a:pt x="273425" y="288676"/>
                </a:cubicBezTo>
                <a:lnTo>
                  <a:pt x="273425" y="350394"/>
                </a:lnTo>
                <a:lnTo>
                  <a:pt x="346626" y="322943"/>
                </a:lnTo>
                <a:close/>
                <a:moveTo>
                  <a:pt x="428438" y="0"/>
                </a:moveTo>
                <a:lnTo>
                  <a:pt x="428438" y="385738"/>
                </a:lnTo>
                <a:lnTo>
                  <a:pt x="689842" y="305720"/>
                </a:lnTo>
                <a:lnTo>
                  <a:pt x="1233357" y="449911"/>
                </a:lnTo>
                <a:lnTo>
                  <a:pt x="1233357" y="1608257"/>
                </a:lnTo>
                <a:lnTo>
                  <a:pt x="0" y="1608257"/>
                </a:lnTo>
                <a:lnTo>
                  <a:pt x="0" y="1477645"/>
                </a:lnTo>
                <a:lnTo>
                  <a:pt x="89168" y="1477645"/>
                </a:lnTo>
                <a:lnTo>
                  <a:pt x="89168" y="274681"/>
                </a:lnTo>
                <a:lnTo>
                  <a:pt x="230545" y="192510"/>
                </a:lnTo>
                <a:lnTo>
                  <a:pt x="230545" y="101189"/>
                </a:lnTo>
                <a:close/>
              </a:path>
            </a:pathLst>
          </a:custGeom>
          <a:solidFill>
            <a:schemeClr val="accent2"/>
          </a:solidFill>
          <a:ln w="186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1A5BFC83-DB39-0C39-9659-8CAFBBC10DAB}"/>
              </a:ext>
            </a:extLst>
          </p:cNvPr>
          <p:cNvSpPr/>
          <p:nvPr userDrawn="1"/>
        </p:nvSpPr>
        <p:spPr>
          <a:xfrm rot="1315542" flipH="1">
            <a:off x="10222130" y="1898262"/>
            <a:ext cx="985797" cy="597720"/>
          </a:xfrm>
          <a:custGeom>
            <a:avLst/>
            <a:gdLst>
              <a:gd name="connsiteX0" fmla="*/ 711835 w 712188"/>
              <a:gd name="connsiteY0" fmla="*/ 119782 h 373698"/>
              <a:gd name="connsiteX1" fmla="*/ 340443 w 712188"/>
              <a:gd name="connsiteY1" fmla="*/ 21003 h 373698"/>
              <a:gd name="connsiteX2" fmla="*/ -353 w 712188"/>
              <a:gd name="connsiteY2" fmla="*/ 319106 h 373698"/>
              <a:gd name="connsiteX3" fmla="*/ 422373 w 712188"/>
              <a:gd name="connsiteY3" fmla="*/ 348406 h 373698"/>
              <a:gd name="connsiteX4" fmla="*/ 711835 w 712188"/>
              <a:gd name="connsiteY4" fmla="*/ 119782 h 37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188" h="373698">
                <a:moveTo>
                  <a:pt x="711835" y="119782"/>
                </a:moveTo>
                <a:cubicBezTo>
                  <a:pt x="711835" y="119782"/>
                  <a:pt x="605241" y="-60612"/>
                  <a:pt x="340443" y="21003"/>
                </a:cubicBezTo>
                <a:cubicBezTo>
                  <a:pt x="75646" y="102618"/>
                  <a:pt x="-353" y="319106"/>
                  <a:pt x="-353" y="319106"/>
                </a:cubicBezTo>
                <a:cubicBezTo>
                  <a:pt x="-353" y="319106"/>
                  <a:pt x="184047" y="418671"/>
                  <a:pt x="422373" y="348406"/>
                </a:cubicBezTo>
                <a:cubicBezTo>
                  <a:pt x="660698" y="278142"/>
                  <a:pt x="711835" y="119782"/>
                  <a:pt x="711835" y="11978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190500" dist="38100" dir="2700000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5EBA3B56-EFB4-8407-8D0A-5B3C173E588D}"/>
              </a:ext>
            </a:extLst>
          </p:cNvPr>
          <p:cNvSpPr/>
          <p:nvPr userDrawn="1"/>
        </p:nvSpPr>
        <p:spPr>
          <a:xfrm rot="21352332" flipH="1">
            <a:off x="876148" y="1690534"/>
            <a:ext cx="985797" cy="597720"/>
          </a:xfrm>
          <a:custGeom>
            <a:avLst/>
            <a:gdLst>
              <a:gd name="connsiteX0" fmla="*/ 711835 w 712188"/>
              <a:gd name="connsiteY0" fmla="*/ 119782 h 373698"/>
              <a:gd name="connsiteX1" fmla="*/ 340443 w 712188"/>
              <a:gd name="connsiteY1" fmla="*/ 21003 h 373698"/>
              <a:gd name="connsiteX2" fmla="*/ -353 w 712188"/>
              <a:gd name="connsiteY2" fmla="*/ 319106 h 373698"/>
              <a:gd name="connsiteX3" fmla="*/ 422373 w 712188"/>
              <a:gd name="connsiteY3" fmla="*/ 348406 h 373698"/>
              <a:gd name="connsiteX4" fmla="*/ 711835 w 712188"/>
              <a:gd name="connsiteY4" fmla="*/ 119782 h 37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188" h="373698">
                <a:moveTo>
                  <a:pt x="711835" y="119782"/>
                </a:moveTo>
                <a:cubicBezTo>
                  <a:pt x="711835" y="119782"/>
                  <a:pt x="605241" y="-60612"/>
                  <a:pt x="340443" y="21003"/>
                </a:cubicBezTo>
                <a:cubicBezTo>
                  <a:pt x="75646" y="102618"/>
                  <a:pt x="-353" y="319106"/>
                  <a:pt x="-353" y="319106"/>
                </a:cubicBezTo>
                <a:cubicBezTo>
                  <a:pt x="-353" y="319106"/>
                  <a:pt x="184047" y="418671"/>
                  <a:pt x="422373" y="348406"/>
                </a:cubicBezTo>
                <a:cubicBezTo>
                  <a:pt x="660698" y="278142"/>
                  <a:pt x="711835" y="119782"/>
                  <a:pt x="711835" y="11978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190500" dist="38100" dir="2700000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手繪多邊形: 圖案 21">
            <a:extLst>
              <a:ext uri="{FF2B5EF4-FFF2-40B4-BE49-F238E27FC236}">
                <a16:creationId xmlns:a16="http://schemas.microsoft.com/office/drawing/2014/main" id="{0DCAD689-6FC5-DED6-0D41-D5B6E6FE8488}"/>
              </a:ext>
            </a:extLst>
          </p:cNvPr>
          <p:cNvSpPr/>
          <p:nvPr userDrawn="1"/>
        </p:nvSpPr>
        <p:spPr>
          <a:xfrm rot="19298395" flipH="1">
            <a:off x="3724783" y="3686878"/>
            <a:ext cx="481679" cy="292057"/>
          </a:xfrm>
          <a:custGeom>
            <a:avLst/>
            <a:gdLst>
              <a:gd name="connsiteX0" fmla="*/ 711835 w 712188"/>
              <a:gd name="connsiteY0" fmla="*/ 119782 h 373698"/>
              <a:gd name="connsiteX1" fmla="*/ 340443 w 712188"/>
              <a:gd name="connsiteY1" fmla="*/ 21003 h 373698"/>
              <a:gd name="connsiteX2" fmla="*/ -353 w 712188"/>
              <a:gd name="connsiteY2" fmla="*/ 319106 h 373698"/>
              <a:gd name="connsiteX3" fmla="*/ 422373 w 712188"/>
              <a:gd name="connsiteY3" fmla="*/ 348406 h 373698"/>
              <a:gd name="connsiteX4" fmla="*/ 711835 w 712188"/>
              <a:gd name="connsiteY4" fmla="*/ 119782 h 37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188" h="373698">
                <a:moveTo>
                  <a:pt x="711835" y="119782"/>
                </a:moveTo>
                <a:cubicBezTo>
                  <a:pt x="711835" y="119782"/>
                  <a:pt x="605241" y="-60612"/>
                  <a:pt x="340443" y="21003"/>
                </a:cubicBezTo>
                <a:cubicBezTo>
                  <a:pt x="75646" y="102618"/>
                  <a:pt x="-353" y="319106"/>
                  <a:pt x="-353" y="319106"/>
                </a:cubicBezTo>
                <a:cubicBezTo>
                  <a:pt x="-353" y="319106"/>
                  <a:pt x="184047" y="418671"/>
                  <a:pt x="422373" y="348406"/>
                </a:cubicBezTo>
                <a:cubicBezTo>
                  <a:pt x="660698" y="278142"/>
                  <a:pt x="711835" y="119782"/>
                  <a:pt x="711835" y="11978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190500" dist="38100" dir="2700000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手繪多邊形: 圖案 22">
            <a:extLst>
              <a:ext uri="{FF2B5EF4-FFF2-40B4-BE49-F238E27FC236}">
                <a16:creationId xmlns:a16="http://schemas.microsoft.com/office/drawing/2014/main" id="{7E027004-19E3-3955-22D3-50BED48A1F3D}"/>
              </a:ext>
            </a:extLst>
          </p:cNvPr>
          <p:cNvSpPr/>
          <p:nvPr userDrawn="1"/>
        </p:nvSpPr>
        <p:spPr>
          <a:xfrm rot="11028942" flipH="1">
            <a:off x="8455849" y="3546942"/>
            <a:ext cx="481679" cy="292057"/>
          </a:xfrm>
          <a:custGeom>
            <a:avLst/>
            <a:gdLst>
              <a:gd name="connsiteX0" fmla="*/ 711835 w 712188"/>
              <a:gd name="connsiteY0" fmla="*/ 119782 h 373698"/>
              <a:gd name="connsiteX1" fmla="*/ 340443 w 712188"/>
              <a:gd name="connsiteY1" fmla="*/ 21003 h 373698"/>
              <a:gd name="connsiteX2" fmla="*/ -353 w 712188"/>
              <a:gd name="connsiteY2" fmla="*/ 319106 h 373698"/>
              <a:gd name="connsiteX3" fmla="*/ 422373 w 712188"/>
              <a:gd name="connsiteY3" fmla="*/ 348406 h 373698"/>
              <a:gd name="connsiteX4" fmla="*/ 711835 w 712188"/>
              <a:gd name="connsiteY4" fmla="*/ 119782 h 37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188" h="373698">
                <a:moveTo>
                  <a:pt x="711835" y="119782"/>
                </a:moveTo>
                <a:cubicBezTo>
                  <a:pt x="711835" y="119782"/>
                  <a:pt x="605241" y="-60612"/>
                  <a:pt x="340443" y="21003"/>
                </a:cubicBezTo>
                <a:cubicBezTo>
                  <a:pt x="75646" y="102618"/>
                  <a:pt x="-353" y="319106"/>
                  <a:pt x="-353" y="319106"/>
                </a:cubicBezTo>
                <a:cubicBezTo>
                  <a:pt x="-353" y="319106"/>
                  <a:pt x="184047" y="418671"/>
                  <a:pt x="422373" y="348406"/>
                </a:cubicBezTo>
                <a:cubicBezTo>
                  <a:pt x="660698" y="278142"/>
                  <a:pt x="711835" y="119782"/>
                  <a:pt x="711835" y="11978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190500" dist="38100" dir="2700000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753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AF1418F8-0136-A9A5-C464-81281F246AC5}"/>
              </a:ext>
            </a:extLst>
          </p:cNvPr>
          <p:cNvSpPr/>
          <p:nvPr userDrawn="1"/>
        </p:nvSpPr>
        <p:spPr>
          <a:xfrm>
            <a:off x="0" y="792872"/>
            <a:ext cx="11277598" cy="5272257"/>
          </a:xfrm>
          <a:custGeom>
            <a:avLst/>
            <a:gdLst>
              <a:gd name="connsiteX0" fmla="*/ 0 w 11277598"/>
              <a:gd name="connsiteY0" fmla="*/ 0 h 5272257"/>
              <a:gd name="connsiteX1" fmla="*/ 11277598 w 11277598"/>
              <a:gd name="connsiteY1" fmla="*/ 0 h 5272257"/>
              <a:gd name="connsiteX2" fmla="*/ 11277598 w 11277598"/>
              <a:gd name="connsiteY2" fmla="*/ 5272257 h 5272257"/>
              <a:gd name="connsiteX3" fmla="*/ 0 w 11277598"/>
              <a:gd name="connsiteY3" fmla="*/ 5272257 h 527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77598" h="5272257">
                <a:moveTo>
                  <a:pt x="0" y="0"/>
                </a:moveTo>
                <a:lnTo>
                  <a:pt x="11277598" y="0"/>
                </a:lnTo>
                <a:lnTo>
                  <a:pt x="11277598" y="5272257"/>
                </a:lnTo>
                <a:lnTo>
                  <a:pt x="0" y="52722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83230D56-C074-9FB7-9B80-D7474ADB5ADA}"/>
              </a:ext>
            </a:extLst>
          </p:cNvPr>
          <p:cNvSpPr/>
          <p:nvPr userDrawn="1"/>
        </p:nvSpPr>
        <p:spPr>
          <a:xfrm>
            <a:off x="9398079" y="717568"/>
            <a:ext cx="2793921" cy="6140432"/>
          </a:xfrm>
          <a:custGeom>
            <a:avLst/>
            <a:gdLst>
              <a:gd name="connsiteX0" fmla="*/ 2793921 w 2793921"/>
              <a:gd name="connsiteY0" fmla="*/ 0 h 6140432"/>
              <a:gd name="connsiteX1" fmla="*/ 2793921 w 2793921"/>
              <a:gd name="connsiteY1" fmla="*/ 6140432 h 6140432"/>
              <a:gd name="connsiteX2" fmla="*/ 0 w 2793921"/>
              <a:gd name="connsiteY2" fmla="*/ 6140432 h 6140432"/>
              <a:gd name="connsiteX3" fmla="*/ 10357 w 2793921"/>
              <a:gd name="connsiteY3" fmla="*/ 6117520 h 6140432"/>
              <a:gd name="connsiteX4" fmla="*/ 328901 w 2793921"/>
              <a:gd name="connsiteY4" fmla="*/ 5542162 h 6140432"/>
              <a:gd name="connsiteX5" fmla="*/ 1139161 w 2793921"/>
              <a:gd name="connsiteY5" fmla="*/ 4933832 h 6140432"/>
              <a:gd name="connsiteX6" fmla="*/ 1510001 w 2793921"/>
              <a:gd name="connsiteY6" fmla="*/ 4240412 h 6140432"/>
              <a:gd name="connsiteX7" fmla="*/ 2321531 w 2793921"/>
              <a:gd name="connsiteY7" fmla="*/ 3479682 h 6140432"/>
              <a:gd name="connsiteX8" fmla="*/ 2147541 w 2793921"/>
              <a:gd name="connsiteY8" fmla="*/ 2679582 h 6140432"/>
              <a:gd name="connsiteX9" fmla="*/ 2646362 w 2793921"/>
              <a:gd name="connsiteY9" fmla="*/ 1970006 h 6140432"/>
              <a:gd name="connsiteX10" fmla="*/ 2427922 w 2793921"/>
              <a:gd name="connsiteY10" fmla="*/ 1122835 h 6140432"/>
              <a:gd name="connsiteX11" fmla="*/ 2741355 w 2793921"/>
              <a:gd name="connsiteY11" fmla="*/ 595351 h 6140432"/>
              <a:gd name="connsiteX12" fmla="*/ 2754054 w 2793921"/>
              <a:gd name="connsiteY12" fmla="*/ 43593 h 6140432"/>
              <a:gd name="connsiteX13" fmla="*/ 2780202 w 2793921"/>
              <a:gd name="connsiteY13" fmla="*/ 11402 h 614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93921" h="6140432">
                <a:moveTo>
                  <a:pt x="2793921" y="0"/>
                </a:moveTo>
                <a:lnTo>
                  <a:pt x="2793921" y="6140432"/>
                </a:lnTo>
                <a:lnTo>
                  <a:pt x="0" y="6140432"/>
                </a:lnTo>
                <a:lnTo>
                  <a:pt x="10357" y="6117520"/>
                </a:lnTo>
                <a:cubicBezTo>
                  <a:pt x="122804" y="5889785"/>
                  <a:pt x="252225" y="5677338"/>
                  <a:pt x="328901" y="5542162"/>
                </a:cubicBezTo>
                <a:cubicBezTo>
                  <a:pt x="533371" y="5181694"/>
                  <a:pt x="942311" y="5150790"/>
                  <a:pt x="1139161" y="4933832"/>
                </a:cubicBezTo>
                <a:cubicBezTo>
                  <a:pt x="1336011" y="4716874"/>
                  <a:pt x="1312939" y="4482770"/>
                  <a:pt x="1510001" y="4240412"/>
                </a:cubicBezTo>
                <a:cubicBezTo>
                  <a:pt x="1707063" y="3998054"/>
                  <a:pt x="2249564" y="3743630"/>
                  <a:pt x="2321531" y="3479682"/>
                </a:cubicBezTo>
                <a:cubicBezTo>
                  <a:pt x="2393498" y="3215734"/>
                  <a:pt x="2093403" y="2931195"/>
                  <a:pt x="2147541" y="2679582"/>
                </a:cubicBezTo>
                <a:cubicBezTo>
                  <a:pt x="2201679" y="2427969"/>
                  <a:pt x="2599632" y="2229464"/>
                  <a:pt x="2646362" y="1970006"/>
                </a:cubicBezTo>
                <a:cubicBezTo>
                  <a:pt x="2693092" y="1710548"/>
                  <a:pt x="2412090" y="1351944"/>
                  <a:pt x="2427922" y="1122835"/>
                </a:cubicBezTo>
                <a:cubicBezTo>
                  <a:pt x="2443754" y="893726"/>
                  <a:pt x="2687000" y="775225"/>
                  <a:pt x="2741355" y="595351"/>
                </a:cubicBezTo>
                <a:cubicBezTo>
                  <a:pt x="2795710" y="415477"/>
                  <a:pt x="2701095" y="128026"/>
                  <a:pt x="2754054" y="43593"/>
                </a:cubicBezTo>
                <a:cubicBezTo>
                  <a:pt x="2760674" y="33039"/>
                  <a:pt x="2769581" y="22061"/>
                  <a:pt x="2780202" y="1140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65100" dist="381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0E7FEF0D-291B-E16E-63C8-B893B890883E}"/>
              </a:ext>
            </a:extLst>
          </p:cNvPr>
          <p:cNvSpPr/>
          <p:nvPr userDrawn="1"/>
        </p:nvSpPr>
        <p:spPr>
          <a:xfrm>
            <a:off x="0" y="0"/>
            <a:ext cx="2755175" cy="6858000"/>
          </a:xfrm>
          <a:custGeom>
            <a:avLst/>
            <a:gdLst>
              <a:gd name="connsiteX0" fmla="*/ 0 w 2755175"/>
              <a:gd name="connsiteY0" fmla="*/ 0 h 6858000"/>
              <a:gd name="connsiteX1" fmla="*/ 1682092 w 2755175"/>
              <a:gd name="connsiteY1" fmla="*/ 0 h 6858000"/>
              <a:gd name="connsiteX2" fmla="*/ 1739294 w 2755175"/>
              <a:gd name="connsiteY2" fmla="*/ 194911 h 6858000"/>
              <a:gd name="connsiteX3" fmla="*/ 1784577 w 2755175"/>
              <a:gd name="connsiteY3" fmla="*/ 694815 h 6858000"/>
              <a:gd name="connsiteX4" fmla="*/ 801597 w 2755175"/>
              <a:gd name="connsiteY4" fmla="*/ 3095115 h 6858000"/>
              <a:gd name="connsiteX5" fmla="*/ 1751752 w 2755175"/>
              <a:gd name="connsiteY5" fmla="*/ 4404778 h 6858000"/>
              <a:gd name="connsiteX6" fmla="*/ 1982501 w 2755175"/>
              <a:gd name="connsiteY6" fmla="*/ 6096614 h 6858000"/>
              <a:gd name="connsiteX7" fmla="*/ 2602655 w 2755175"/>
              <a:gd name="connsiteY7" fmla="*/ 6734208 h 6858000"/>
              <a:gd name="connsiteX8" fmla="*/ 2755175 w 2755175"/>
              <a:gd name="connsiteY8" fmla="*/ 6858000 h 6858000"/>
              <a:gd name="connsiteX9" fmla="*/ 0 w 27551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5175" h="6858000">
                <a:moveTo>
                  <a:pt x="0" y="0"/>
                </a:moveTo>
                <a:lnTo>
                  <a:pt x="1682092" y="0"/>
                </a:lnTo>
                <a:lnTo>
                  <a:pt x="1739294" y="194911"/>
                </a:lnTo>
                <a:cubicBezTo>
                  <a:pt x="1777698" y="361943"/>
                  <a:pt x="1795584" y="533631"/>
                  <a:pt x="1784577" y="694815"/>
                </a:cubicBezTo>
                <a:cubicBezTo>
                  <a:pt x="1740550" y="1339552"/>
                  <a:pt x="807068" y="2476788"/>
                  <a:pt x="801597" y="3095115"/>
                </a:cubicBezTo>
                <a:cubicBezTo>
                  <a:pt x="796126" y="3713442"/>
                  <a:pt x="1554935" y="3904528"/>
                  <a:pt x="1751752" y="4404778"/>
                </a:cubicBezTo>
                <a:cubicBezTo>
                  <a:pt x="1948569" y="4905028"/>
                  <a:pt x="1666531" y="5491899"/>
                  <a:pt x="1982501" y="6096614"/>
                </a:cubicBezTo>
                <a:cubicBezTo>
                  <a:pt x="2081242" y="6285588"/>
                  <a:pt x="2326429" y="6507017"/>
                  <a:pt x="2602655" y="6734208"/>
                </a:cubicBezTo>
                <a:lnTo>
                  <a:pt x="275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65100" dist="381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2FECB77A-0505-FC44-47C7-8054EBD0DB51}"/>
              </a:ext>
            </a:extLst>
          </p:cNvPr>
          <p:cNvSpPr/>
          <p:nvPr userDrawn="1"/>
        </p:nvSpPr>
        <p:spPr>
          <a:xfrm>
            <a:off x="0" y="0"/>
            <a:ext cx="1726432" cy="6858000"/>
          </a:xfrm>
          <a:custGeom>
            <a:avLst/>
            <a:gdLst>
              <a:gd name="connsiteX0" fmla="*/ 0 w 1726432"/>
              <a:gd name="connsiteY0" fmla="*/ 0 h 6858000"/>
              <a:gd name="connsiteX1" fmla="*/ 1090646 w 1726432"/>
              <a:gd name="connsiteY1" fmla="*/ 0 h 6858000"/>
              <a:gd name="connsiteX2" fmla="*/ 1035741 w 1726432"/>
              <a:gd name="connsiteY2" fmla="*/ 190418 h 6858000"/>
              <a:gd name="connsiteX3" fmla="*/ 1018539 w 1726432"/>
              <a:gd name="connsiteY3" fmla="*/ 391161 h 6858000"/>
              <a:gd name="connsiteX4" fmla="*/ 1446041 w 1726432"/>
              <a:gd name="connsiteY4" fmla="*/ 2381349 h 6858000"/>
              <a:gd name="connsiteX5" fmla="*/ 1028699 w 1726432"/>
              <a:gd name="connsiteY5" fmla="*/ 4739641 h 6858000"/>
              <a:gd name="connsiteX6" fmla="*/ 1722119 w 1726432"/>
              <a:gd name="connsiteY6" fmla="*/ 6355081 h 6858000"/>
              <a:gd name="connsiteX7" fmla="*/ 1662231 w 1726432"/>
              <a:gd name="connsiteY7" fmla="*/ 6721457 h 6858000"/>
              <a:gd name="connsiteX8" fmla="*/ 1631149 w 1726432"/>
              <a:gd name="connsiteY8" fmla="*/ 6858000 h 6858000"/>
              <a:gd name="connsiteX9" fmla="*/ 0 w 172643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26432" h="6858000">
                <a:moveTo>
                  <a:pt x="0" y="0"/>
                </a:moveTo>
                <a:lnTo>
                  <a:pt x="1090646" y="0"/>
                </a:lnTo>
                <a:lnTo>
                  <a:pt x="1035741" y="190418"/>
                </a:lnTo>
                <a:cubicBezTo>
                  <a:pt x="1022407" y="257179"/>
                  <a:pt x="1015718" y="324405"/>
                  <a:pt x="1018539" y="391161"/>
                </a:cubicBezTo>
                <a:cubicBezTo>
                  <a:pt x="1041106" y="925212"/>
                  <a:pt x="1444348" y="1656602"/>
                  <a:pt x="1446041" y="2381349"/>
                </a:cubicBezTo>
                <a:cubicBezTo>
                  <a:pt x="1447734" y="3106096"/>
                  <a:pt x="982686" y="4077352"/>
                  <a:pt x="1028699" y="4739641"/>
                </a:cubicBezTo>
                <a:cubicBezTo>
                  <a:pt x="1074712" y="5401930"/>
                  <a:pt x="1788159" y="5905924"/>
                  <a:pt x="1722119" y="6355081"/>
                </a:cubicBezTo>
                <a:cubicBezTo>
                  <a:pt x="1705609" y="6467371"/>
                  <a:pt x="1687512" y="6593048"/>
                  <a:pt x="1662231" y="6721457"/>
                </a:cubicBezTo>
                <a:lnTo>
                  <a:pt x="16311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65100" dist="381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793744A9-63DE-26F4-3EB2-7CBDBC35C9E6}"/>
              </a:ext>
            </a:extLst>
          </p:cNvPr>
          <p:cNvSpPr/>
          <p:nvPr userDrawn="1"/>
        </p:nvSpPr>
        <p:spPr>
          <a:xfrm>
            <a:off x="4274345" y="4148817"/>
            <a:ext cx="7917655" cy="2709183"/>
          </a:xfrm>
          <a:custGeom>
            <a:avLst/>
            <a:gdLst>
              <a:gd name="connsiteX0" fmla="*/ 2165973 w 7917655"/>
              <a:gd name="connsiteY0" fmla="*/ 2037330 h 2709183"/>
              <a:gd name="connsiteX1" fmla="*/ 4262002 w 7917655"/>
              <a:gd name="connsiteY1" fmla="*/ 2650427 h 2709183"/>
              <a:gd name="connsiteX2" fmla="*/ 4408744 w 7917655"/>
              <a:gd name="connsiteY2" fmla="*/ 2709183 h 2709183"/>
              <a:gd name="connsiteX3" fmla="*/ 0 w 7917655"/>
              <a:gd name="connsiteY3" fmla="*/ 2709183 h 2709183"/>
              <a:gd name="connsiteX4" fmla="*/ 330213 w 7917655"/>
              <a:gd name="connsiteY4" fmla="*/ 2570058 h 2709183"/>
              <a:gd name="connsiteX5" fmla="*/ 2165973 w 7917655"/>
              <a:gd name="connsiteY5" fmla="*/ 2037330 h 2709183"/>
              <a:gd name="connsiteX6" fmla="*/ 7917655 w 7917655"/>
              <a:gd name="connsiteY6" fmla="*/ 0 h 2709183"/>
              <a:gd name="connsiteX7" fmla="*/ 7917655 w 7917655"/>
              <a:gd name="connsiteY7" fmla="*/ 2709183 h 2709183"/>
              <a:gd name="connsiteX8" fmla="*/ 5470341 w 7917655"/>
              <a:gd name="connsiteY8" fmla="*/ 2709183 h 2709183"/>
              <a:gd name="connsiteX9" fmla="*/ 5486823 w 7917655"/>
              <a:gd name="connsiteY9" fmla="*/ 2695657 h 2709183"/>
              <a:gd name="connsiteX10" fmla="*/ 5967180 w 7917655"/>
              <a:gd name="connsiteY10" fmla="*/ 2153583 h 2709183"/>
              <a:gd name="connsiteX11" fmla="*/ 7075988 w 7917655"/>
              <a:gd name="connsiteY11" fmla="*/ 1721783 h 2709183"/>
              <a:gd name="connsiteX12" fmla="*/ 7338780 w 7917655"/>
              <a:gd name="connsiteY12" fmla="*/ 459599 h 2709183"/>
              <a:gd name="connsiteX13" fmla="*/ 7761220 w 7917655"/>
              <a:gd name="connsiteY13" fmla="*/ 95010 h 2709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17655" h="2709183">
                <a:moveTo>
                  <a:pt x="2165973" y="2037330"/>
                </a:moveTo>
                <a:cubicBezTo>
                  <a:pt x="2871749" y="2000278"/>
                  <a:pt x="3643016" y="2394269"/>
                  <a:pt x="4262002" y="2650427"/>
                </a:cubicBezTo>
                <a:lnTo>
                  <a:pt x="4408744" y="2709183"/>
                </a:lnTo>
                <a:lnTo>
                  <a:pt x="0" y="2709183"/>
                </a:lnTo>
                <a:lnTo>
                  <a:pt x="330213" y="2570058"/>
                </a:lnTo>
                <a:cubicBezTo>
                  <a:pt x="963340" y="2310380"/>
                  <a:pt x="1652682" y="2064277"/>
                  <a:pt x="2165973" y="2037330"/>
                </a:cubicBezTo>
                <a:close/>
                <a:moveTo>
                  <a:pt x="7917655" y="0"/>
                </a:moveTo>
                <a:lnTo>
                  <a:pt x="7917655" y="2709183"/>
                </a:lnTo>
                <a:lnTo>
                  <a:pt x="5470341" y="2709183"/>
                </a:lnTo>
                <a:lnTo>
                  <a:pt x="5486823" y="2695657"/>
                </a:lnTo>
                <a:cubicBezTo>
                  <a:pt x="5670554" y="2526430"/>
                  <a:pt x="5750018" y="2272239"/>
                  <a:pt x="5967180" y="2153583"/>
                </a:cubicBezTo>
                <a:cubicBezTo>
                  <a:pt x="6314639" y="1963734"/>
                  <a:pt x="6847388" y="2004114"/>
                  <a:pt x="7075988" y="1721783"/>
                </a:cubicBezTo>
                <a:cubicBezTo>
                  <a:pt x="7304588" y="1439452"/>
                  <a:pt x="7077899" y="808405"/>
                  <a:pt x="7338780" y="459599"/>
                </a:cubicBezTo>
                <a:cubicBezTo>
                  <a:pt x="7436610" y="328797"/>
                  <a:pt x="7588592" y="206762"/>
                  <a:pt x="7761220" y="950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65100" dist="38100" dir="81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48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渡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B5784F8-40B2-673C-3009-B787F6E1E9FD}"/>
              </a:ext>
            </a:extLst>
          </p:cNvPr>
          <p:cNvSpPr/>
          <p:nvPr userDrawn="1"/>
        </p:nvSpPr>
        <p:spPr>
          <a:xfrm>
            <a:off x="0" y="698691"/>
            <a:ext cx="11292840" cy="5379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AED153F0-1DD2-11E1-EBD2-B0FF68172A34}"/>
              </a:ext>
            </a:extLst>
          </p:cNvPr>
          <p:cNvSpPr/>
          <p:nvPr userDrawn="1"/>
        </p:nvSpPr>
        <p:spPr>
          <a:xfrm>
            <a:off x="0" y="1"/>
            <a:ext cx="5813664" cy="2233039"/>
          </a:xfrm>
          <a:custGeom>
            <a:avLst/>
            <a:gdLst>
              <a:gd name="connsiteX0" fmla="*/ 4617897 w 5813664"/>
              <a:gd name="connsiteY0" fmla="*/ 0 h 2233039"/>
              <a:gd name="connsiteX1" fmla="*/ 5813664 w 5813664"/>
              <a:gd name="connsiteY1" fmla="*/ 0 h 2233039"/>
              <a:gd name="connsiteX2" fmla="*/ 5790087 w 5813664"/>
              <a:gd name="connsiteY2" fmla="*/ 14319 h 2233039"/>
              <a:gd name="connsiteX3" fmla="*/ 5318759 w 5813664"/>
              <a:gd name="connsiteY3" fmla="*/ 228598 h 2233039"/>
              <a:gd name="connsiteX4" fmla="*/ 4625432 w 5813664"/>
              <a:gd name="connsiteY4" fmla="*/ 1877 h 2233039"/>
              <a:gd name="connsiteX5" fmla="*/ 0 w 5813664"/>
              <a:gd name="connsiteY5" fmla="*/ 0 h 2233039"/>
              <a:gd name="connsiteX6" fmla="*/ 4300735 w 5813664"/>
              <a:gd name="connsiteY6" fmla="*/ 0 h 2233039"/>
              <a:gd name="connsiteX7" fmla="*/ 4288642 w 5813664"/>
              <a:gd name="connsiteY7" fmla="*/ 5644 h 2233039"/>
              <a:gd name="connsiteX8" fmla="*/ 3615830 w 5813664"/>
              <a:gd name="connsiteY8" fmla="*/ 488242 h 2233039"/>
              <a:gd name="connsiteX9" fmla="*/ 2712719 w 5813664"/>
              <a:gd name="connsiteY9" fmla="*/ 304798 h 2233039"/>
              <a:gd name="connsiteX10" fmla="*/ 2214314 w 5813664"/>
              <a:gd name="connsiteY10" fmla="*/ 933024 h 2233039"/>
              <a:gd name="connsiteX11" fmla="*/ 1362568 w 5813664"/>
              <a:gd name="connsiteY11" fmla="*/ 1279593 h 2233039"/>
              <a:gd name="connsiteX12" fmla="*/ 416559 w 5813664"/>
              <a:gd name="connsiteY12" fmla="*/ 2092958 h 2233039"/>
              <a:gd name="connsiteX13" fmla="*/ 114533 w 5813664"/>
              <a:gd name="connsiteY13" fmla="*/ 2199960 h 2233039"/>
              <a:gd name="connsiteX14" fmla="*/ 0 w 5813664"/>
              <a:gd name="connsiteY14" fmla="*/ 2233039 h 223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3664" h="2233039">
                <a:moveTo>
                  <a:pt x="4617897" y="0"/>
                </a:moveTo>
                <a:lnTo>
                  <a:pt x="5813664" y="0"/>
                </a:lnTo>
                <a:lnTo>
                  <a:pt x="5790087" y="14319"/>
                </a:lnTo>
                <a:cubicBezTo>
                  <a:pt x="5609664" y="116873"/>
                  <a:pt x="5395242" y="201575"/>
                  <a:pt x="5318759" y="228598"/>
                </a:cubicBezTo>
                <a:cubicBezTo>
                  <a:pt x="5165795" y="282644"/>
                  <a:pt x="4879004" y="85547"/>
                  <a:pt x="4625432" y="1877"/>
                </a:cubicBezTo>
                <a:close/>
                <a:moveTo>
                  <a:pt x="0" y="0"/>
                </a:moveTo>
                <a:lnTo>
                  <a:pt x="4300735" y="0"/>
                </a:lnTo>
                <a:lnTo>
                  <a:pt x="4288642" y="5644"/>
                </a:lnTo>
                <a:cubicBezTo>
                  <a:pt x="4066515" y="131757"/>
                  <a:pt x="3919573" y="518369"/>
                  <a:pt x="3615830" y="488242"/>
                </a:cubicBezTo>
                <a:cubicBezTo>
                  <a:pt x="3268696" y="453811"/>
                  <a:pt x="2946305" y="230668"/>
                  <a:pt x="2712719" y="304798"/>
                </a:cubicBezTo>
                <a:cubicBezTo>
                  <a:pt x="2479133" y="378928"/>
                  <a:pt x="2439339" y="770558"/>
                  <a:pt x="2214314" y="933024"/>
                </a:cubicBezTo>
                <a:cubicBezTo>
                  <a:pt x="1989289" y="1095490"/>
                  <a:pt x="1662194" y="1086271"/>
                  <a:pt x="1362568" y="1279593"/>
                </a:cubicBezTo>
                <a:cubicBezTo>
                  <a:pt x="1062942" y="1472915"/>
                  <a:pt x="776204" y="1967087"/>
                  <a:pt x="416559" y="2092958"/>
                </a:cubicBezTo>
                <a:cubicBezTo>
                  <a:pt x="326648" y="2124426"/>
                  <a:pt x="223308" y="2164519"/>
                  <a:pt x="114533" y="2199960"/>
                </a:cubicBezTo>
                <a:lnTo>
                  <a:pt x="0" y="22330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65100" dist="381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手繪多邊形: 圖案 3">
            <a:extLst>
              <a:ext uri="{FF2B5EF4-FFF2-40B4-BE49-F238E27FC236}">
                <a16:creationId xmlns:a16="http://schemas.microsoft.com/office/drawing/2014/main" id="{42514AEE-C3C2-FB8A-D3A9-AF1E2A8D1844}"/>
              </a:ext>
            </a:extLst>
          </p:cNvPr>
          <p:cNvSpPr/>
          <p:nvPr userDrawn="1"/>
        </p:nvSpPr>
        <p:spPr>
          <a:xfrm>
            <a:off x="1" y="1"/>
            <a:ext cx="2743115" cy="1978469"/>
          </a:xfrm>
          <a:custGeom>
            <a:avLst/>
            <a:gdLst>
              <a:gd name="connsiteX0" fmla="*/ 0 w 2743115"/>
              <a:gd name="connsiteY0" fmla="*/ 0 h 1978469"/>
              <a:gd name="connsiteX1" fmla="*/ 2743115 w 2743115"/>
              <a:gd name="connsiteY1" fmla="*/ 0 h 1978469"/>
              <a:gd name="connsiteX2" fmla="*/ 2707840 w 2743115"/>
              <a:gd name="connsiteY2" fmla="*/ 33683 h 1978469"/>
              <a:gd name="connsiteX3" fmla="*/ 2427853 w 2743115"/>
              <a:gd name="connsiteY3" fmla="*/ 313674 h 1978469"/>
              <a:gd name="connsiteX4" fmla="*/ 959026 w 2743115"/>
              <a:gd name="connsiteY4" fmla="*/ 709142 h 1978469"/>
              <a:gd name="connsiteX5" fmla="*/ 451412 w 2743115"/>
              <a:gd name="connsiteY5" fmla="*/ 1678329 h 1978469"/>
              <a:gd name="connsiteX6" fmla="*/ 141488 w 2743115"/>
              <a:gd name="connsiteY6" fmla="*/ 1893955 h 1978469"/>
              <a:gd name="connsiteX7" fmla="*/ 0 w 2743115"/>
              <a:gd name="connsiteY7" fmla="*/ 1978469 h 1978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43115" h="1978469">
                <a:moveTo>
                  <a:pt x="0" y="0"/>
                </a:moveTo>
                <a:lnTo>
                  <a:pt x="2743115" y="0"/>
                </a:lnTo>
                <a:lnTo>
                  <a:pt x="2707840" y="33683"/>
                </a:lnTo>
                <a:cubicBezTo>
                  <a:pt x="2628669" y="108131"/>
                  <a:pt x="2531865" y="199669"/>
                  <a:pt x="2427853" y="313674"/>
                </a:cubicBezTo>
                <a:cubicBezTo>
                  <a:pt x="2011808" y="769695"/>
                  <a:pt x="1390033" y="278500"/>
                  <a:pt x="959026" y="709142"/>
                </a:cubicBezTo>
                <a:cubicBezTo>
                  <a:pt x="528019" y="1139784"/>
                  <a:pt x="851810" y="1384182"/>
                  <a:pt x="451412" y="1678329"/>
                </a:cubicBezTo>
                <a:cubicBezTo>
                  <a:pt x="351313" y="1751866"/>
                  <a:pt x="245825" y="1827176"/>
                  <a:pt x="141488" y="1893955"/>
                </a:cubicBezTo>
                <a:lnTo>
                  <a:pt x="0" y="197846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65100" dist="381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C6362495-B9EB-B0B2-C5A2-65B70652A0AA}"/>
              </a:ext>
            </a:extLst>
          </p:cNvPr>
          <p:cNvSpPr/>
          <p:nvPr userDrawn="1"/>
        </p:nvSpPr>
        <p:spPr>
          <a:xfrm>
            <a:off x="0" y="2962766"/>
            <a:ext cx="594522" cy="3895234"/>
          </a:xfrm>
          <a:custGeom>
            <a:avLst/>
            <a:gdLst>
              <a:gd name="connsiteX0" fmla="*/ 0 w 594522"/>
              <a:gd name="connsiteY0" fmla="*/ 0 h 3895234"/>
              <a:gd name="connsiteX1" fmla="*/ 23976 w 594522"/>
              <a:gd name="connsiteY1" fmla="*/ 33488 h 3895234"/>
              <a:gd name="connsiteX2" fmla="*/ 594360 w 594522"/>
              <a:gd name="connsiteY2" fmla="*/ 1715915 h 3895234"/>
              <a:gd name="connsiteX3" fmla="*/ 137808 w 594522"/>
              <a:gd name="connsiteY3" fmla="*/ 3798162 h 3895234"/>
              <a:gd name="connsiteX4" fmla="*/ 85590 w 594522"/>
              <a:gd name="connsiteY4" fmla="*/ 3895234 h 3895234"/>
              <a:gd name="connsiteX5" fmla="*/ 0 w 594522"/>
              <a:gd name="connsiteY5" fmla="*/ 3895234 h 389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4522" h="3895234">
                <a:moveTo>
                  <a:pt x="0" y="0"/>
                </a:moveTo>
                <a:lnTo>
                  <a:pt x="23976" y="33488"/>
                </a:lnTo>
                <a:cubicBezTo>
                  <a:pt x="309602" y="470521"/>
                  <a:pt x="578485" y="1253953"/>
                  <a:pt x="594360" y="1715915"/>
                </a:cubicBezTo>
                <a:cubicBezTo>
                  <a:pt x="601504" y="2546019"/>
                  <a:pt x="371564" y="3328706"/>
                  <a:pt x="137808" y="3798162"/>
                </a:cubicBezTo>
                <a:lnTo>
                  <a:pt x="85590" y="3895234"/>
                </a:lnTo>
                <a:lnTo>
                  <a:pt x="0" y="389523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65100" dist="381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E131DD72-1384-D6F9-0B92-D57BADD296A6}"/>
              </a:ext>
            </a:extLst>
          </p:cNvPr>
          <p:cNvSpPr/>
          <p:nvPr userDrawn="1"/>
        </p:nvSpPr>
        <p:spPr>
          <a:xfrm>
            <a:off x="9261481" y="1297487"/>
            <a:ext cx="2930519" cy="5560513"/>
          </a:xfrm>
          <a:custGeom>
            <a:avLst/>
            <a:gdLst>
              <a:gd name="connsiteX0" fmla="*/ 2930519 w 2930519"/>
              <a:gd name="connsiteY0" fmla="*/ 0 h 5560513"/>
              <a:gd name="connsiteX1" fmla="*/ 2930519 w 2930519"/>
              <a:gd name="connsiteY1" fmla="*/ 5560513 h 5560513"/>
              <a:gd name="connsiteX2" fmla="*/ 0 w 2930519"/>
              <a:gd name="connsiteY2" fmla="*/ 5560513 h 5560513"/>
              <a:gd name="connsiteX3" fmla="*/ 87418 w 2930519"/>
              <a:gd name="connsiteY3" fmla="*/ 5436361 h 5560513"/>
              <a:gd name="connsiteX4" fmla="*/ 461639 w 2930519"/>
              <a:gd name="connsiteY4" fmla="*/ 4981393 h 5560513"/>
              <a:gd name="connsiteX5" fmla="*/ 1322699 w 2930519"/>
              <a:gd name="connsiteY5" fmla="*/ 4432753 h 5560513"/>
              <a:gd name="connsiteX6" fmla="*/ 1696079 w 2930519"/>
              <a:gd name="connsiteY6" fmla="*/ 3586933 h 5560513"/>
              <a:gd name="connsiteX7" fmla="*/ 2488559 w 2930519"/>
              <a:gd name="connsiteY7" fmla="*/ 2954473 h 5560513"/>
              <a:gd name="connsiteX8" fmla="*/ 2290439 w 2930519"/>
              <a:gd name="connsiteY8" fmla="*/ 2085793 h 5560513"/>
              <a:gd name="connsiteX9" fmla="*/ 2831459 w 2930519"/>
              <a:gd name="connsiteY9" fmla="*/ 1377133 h 5560513"/>
              <a:gd name="connsiteX10" fmla="*/ 2640959 w 2930519"/>
              <a:gd name="connsiteY10" fmla="*/ 447493 h 5560513"/>
              <a:gd name="connsiteX11" fmla="*/ 2920972 w 2930519"/>
              <a:gd name="connsiteY11" fmla="*/ 11412 h 556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519" h="5560513">
                <a:moveTo>
                  <a:pt x="2930519" y="0"/>
                </a:moveTo>
                <a:lnTo>
                  <a:pt x="2930519" y="5560513"/>
                </a:lnTo>
                <a:lnTo>
                  <a:pt x="0" y="5560513"/>
                </a:lnTo>
                <a:lnTo>
                  <a:pt x="87418" y="5436361"/>
                </a:lnTo>
                <a:cubicBezTo>
                  <a:pt x="222919" y="5258809"/>
                  <a:pt x="376390" y="5091883"/>
                  <a:pt x="461639" y="4981393"/>
                </a:cubicBezTo>
                <a:cubicBezTo>
                  <a:pt x="688969" y="4686753"/>
                  <a:pt x="1116959" y="4665163"/>
                  <a:pt x="1322699" y="4432753"/>
                </a:cubicBezTo>
                <a:cubicBezTo>
                  <a:pt x="1528439" y="4200343"/>
                  <a:pt x="1501769" y="3833313"/>
                  <a:pt x="1696079" y="3586933"/>
                </a:cubicBezTo>
                <a:cubicBezTo>
                  <a:pt x="1890389" y="3340553"/>
                  <a:pt x="2389499" y="3204663"/>
                  <a:pt x="2488559" y="2954473"/>
                </a:cubicBezTo>
                <a:cubicBezTo>
                  <a:pt x="2587619" y="2704283"/>
                  <a:pt x="2233289" y="2348683"/>
                  <a:pt x="2290439" y="2085793"/>
                </a:cubicBezTo>
                <a:cubicBezTo>
                  <a:pt x="2347589" y="1822903"/>
                  <a:pt x="2864479" y="1688283"/>
                  <a:pt x="2831459" y="1377133"/>
                </a:cubicBezTo>
                <a:cubicBezTo>
                  <a:pt x="2798439" y="1065983"/>
                  <a:pt x="2538089" y="650693"/>
                  <a:pt x="2640959" y="447493"/>
                </a:cubicBezTo>
                <a:cubicBezTo>
                  <a:pt x="2679535" y="371293"/>
                  <a:pt x="2791692" y="175435"/>
                  <a:pt x="2920972" y="114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65100" dist="381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4968EF7B-ABA7-855F-55BC-14858442B069}"/>
              </a:ext>
            </a:extLst>
          </p:cNvPr>
          <p:cNvSpPr/>
          <p:nvPr userDrawn="1"/>
        </p:nvSpPr>
        <p:spPr>
          <a:xfrm>
            <a:off x="4409452" y="4229046"/>
            <a:ext cx="7782549" cy="2628954"/>
          </a:xfrm>
          <a:custGeom>
            <a:avLst/>
            <a:gdLst>
              <a:gd name="connsiteX0" fmla="*/ 2088172 w 7782549"/>
              <a:gd name="connsiteY0" fmla="*/ 2034755 h 2628954"/>
              <a:gd name="connsiteX1" fmla="*/ 4362420 w 7782549"/>
              <a:gd name="connsiteY1" fmla="*/ 2610202 h 2628954"/>
              <a:gd name="connsiteX2" fmla="*/ 4424353 w 7782549"/>
              <a:gd name="connsiteY2" fmla="*/ 2628954 h 2628954"/>
              <a:gd name="connsiteX3" fmla="*/ 0 w 7782549"/>
              <a:gd name="connsiteY3" fmla="*/ 2628954 h 2628954"/>
              <a:gd name="connsiteX4" fmla="*/ 33434 w 7782549"/>
              <a:gd name="connsiteY4" fmla="*/ 2614442 h 2628954"/>
              <a:gd name="connsiteX5" fmla="*/ 1899910 w 7782549"/>
              <a:gd name="connsiteY5" fmla="*/ 2049834 h 2628954"/>
              <a:gd name="connsiteX6" fmla="*/ 2088172 w 7782549"/>
              <a:gd name="connsiteY6" fmla="*/ 2034755 h 2628954"/>
              <a:gd name="connsiteX7" fmla="*/ 7782549 w 7782549"/>
              <a:gd name="connsiteY7" fmla="*/ 0 h 2628954"/>
              <a:gd name="connsiteX8" fmla="*/ 7782549 w 7782549"/>
              <a:gd name="connsiteY8" fmla="*/ 2628954 h 2628954"/>
              <a:gd name="connsiteX9" fmla="*/ 5436830 w 7782549"/>
              <a:gd name="connsiteY9" fmla="*/ 2628954 h 2628954"/>
              <a:gd name="connsiteX10" fmla="*/ 5440987 w 7782549"/>
              <a:gd name="connsiteY10" fmla="*/ 2626198 h 2628954"/>
              <a:gd name="connsiteX11" fmla="*/ 5801350 w 7782549"/>
              <a:gd name="connsiteY11" fmla="*/ 2186994 h 2628954"/>
              <a:gd name="connsiteX12" fmla="*/ 6921490 w 7782549"/>
              <a:gd name="connsiteY12" fmla="*/ 1714554 h 2628954"/>
              <a:gd name="connsiteX13" fmla="*/ 7188479 w 7782549"/>
              <a:gd name="connsiteY13" fmla="*/ 474423 h 2628954"/>
              <a:gd name="connsiteX14" fmla="*/ 7661835 w 7782549"/>
              <a:gd name="connsiteY14" fmla="*/ 71667 h 2628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782549" h="2628954">
                <a:moveTo>
                  <a:pt x="2088172" y="2034755"/>
                </a:moveTo>
                <a:cubicBezTo>
                  <a:pt x="2796757" y="2017200"/>
                  <a:pt x="3693916" y="2397614"/>
                  <a:pt x="4362420" y="2610202"/>
                </a:cubicBezTo>
                <a:lnTo>
                  <a:pt x="4424353" y="2628954"/>
                </a:lnTo>
                <a:lnTo>
                  <a:pt x="0" y="2628954"/>
                </a:lnTo>
                <a:lnTo>
                  <a:pt x="33434" y="2614442"/>
                </a:lnTo>
                <a:cubicBezTo>
                  <a:pt x="691357" y="2342648"/>
                  <a:pt x="1473005" y="2110027"/>
                  <a:pt x="1899910" y="2049834"/>
                </a:cubicBezTo>
                <a:cubicBezTo>
                  <a:pt x="1960897" y="2041235"/>
                  <a:pt x="2023755" y="2036350"/>
                  <a:pt x="2088172" y="2034755"/>
                </a:cubicBezTo>
                <a:close/>
                <a:moveTo>
                  <a:pt x="7782549" y="0"/>
                </a:moveTo>
                <a:lnTo>
                  <a:pt x="7782549" y="2628954"/>
                </a:lnTo>
                <a:lnTo>
                  <a:pt x="5436830" y="2628954"/>
                </a:lnTo>
                <a:lnTo>
                  <a:pt x="5440987" y="2626198"/>
                </a:lnTo>
                <a:cubicBezTo>
                  <a:pt x="5583267" y="2495962"/>
                  <a:pt x="5599208" y="2294680"/>
                  <a:pt x="5801350" y="2186994"/>
                </a:cubicBezTo>
                <a:cubicBezTo>
                  <a:pt x="6124777" y="2014697"/>
                  <a:pt x="6690302" y="1999982"/>
                  <a:pt x="6921490" y="1714554"/>
                </a:cubicBezTo>
                <a:cubicBezTo>
                  <a:pt x="7152678" y="1429126"/>
                  <a:pt x="6992283" y="797421"/>
                  <a:pt x="7188479" y="474423"/>
                </a:cubicBezTo>
                <a:cubicBezTo>
                  <a:pt x="7286577" y="312924"/>
                  <a:pt x="7477250" y="183324"/>
                  <a:pt x="7661835" y="7166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65100" dist="381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910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1334F681-7E9F-1441-8F17-3D8FBF12131A}"/>
              </a:ext>
            </a:extLst>
          </p:cNvPr>
          <p:cNvSpPr/>
          <p:nvPr userDrawn="1"/>
        </p:nvSpPr>
        <p:spPr>
          <a:xfrm>
            <a:off x="9261481" y="1297487"/>
            <a:ext cx="2930519" cy="5560513"/>
          </a:xfrm>
          <a:custGeom>
            <a:avLst/>
            <a:gdLst>
              <a:gd name="connsiteX0" fmla="*/ 2930519 w 2930519"/>
              <a:gd name="connsiteY0" fmla="*/ 0 h 5560513"/>
              <a:gd name="connsiteX1" fmla="*/ 2930519 w 2930519"/>
              <a:gd name="connsiteY1" fmla="*/ 5560513 h 5560513"/>
              <a:gd name="connsiteX2" fmla="*/ 0 w 2930519"/>
              <a:gd name="connsiteY2" fmla="*/ 5560513 h 5560513"/>
              <a:gd name="connsiteX3" fmla="*/ 87418 w 2930519"/>
              <a:gd name="connsiteY3" fmla="*/ 5436361 h 5560513"/>
              <a:gd name="connsiteX4" fmla="*/ 461639 w 2930519"/>
              <a:gd name="connsiteY4" fmla="*/ 4981393 h 5560513"/>
              <a:gd name="connsiteX5" fmla="*/ 1322699 w 2930519"/>
              <a:gd name="connsiteY5" fmla="*/ 4432753 h 5560513"/>
              <a:gd name="connsiteX6" fmla="*/ 1696079 w 2930519"/>
              <a:gd name="connsiteY6" fmla="*/ 3586933 h 5560513"/>
              <a:gd name="connsiteX7" fmla="*/ 2488559 w 2930519"/>
              <a:gd name="connsiteY7" fmla="*/ 2954473 h 5560513"/>
              <a:gd name="connsiteX8" fmla="*/ 2290439 w 2930519"/>
              <a:gd name="connsiteY8" fmla="*/ 2085793 h 5560513"/>
              <a:gd name="connsiteX9" fmla="*/ 2831459 w 2930519"/>
              <a:gd name="connsiteY9" fmla="*/ 1377133 h 5560513"/>
              <a:gd name="connsiteX10" fmla="*/ 2640959 w 2930519"/>
              <a:gd name="connsiteY10" fmla="*/ 447493 h 5560513"/>
              <a:gd name="connsiteX11" fmla="*/ 2920972 w 2930519"/>
              <a:gd name="connsiteY11" fmla="*/ 11412 h 556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519" h="5560513">
                <a:moveTo>
                  <a:pt x="2930519" y="0"/>
                </a:moveTo>
                <a:lnTo>
                  <a:pt x="2930519" y="5560513"/>
                </a:lnTo>
                <a:lnTo>
                  <a:pt x="0" y="5560513"/>
                </a:lnTo>
                <a:lnTo>
                  <a:pt x="87418" y="5436361"/>
                </a:lnTo>
                <a:cubicBezTo>
                  <a:pt x="222919" y="5258809"/>
                  <a:pt x="376390" y="5091883"/>
                  <a:pt x="461639" y="4981393"/>
                </a:cubicBezTo>
                <a:cubicBezTo>
                  <a:pt x="688969" y="4686753"/>
                  <a:pt x="1116959" y="4665163"/>
                  <a:pt x="1322699" y="4432753"/>
                </a:cubicBezTo>
                <a:cubicBezTo>
                  <a:pt x="1528439" y="4200343"/>
                  <a:pt x="1501769" y="3833313"/>
                  <a:pt x="1696079" y="3586933"/>
                </a:cubicBezTo>
                <a:cubicBezTo>
                  <a:pt x="1890389" y="3340553"/>
                  <a:pt x="2389499" y="3204663"/>
                  <a:pt x="2488559" y="2954473"/>
                </a:cubicBezTo>
                <a:cubicBezTo>
                  <a:pt x="2587619" y="2704283"/>
                  <a:pt x="2233289" y="2348683"/>
                  <a:pt x="2290439" y="2085793"/>
                </a:cubicBezTo>
                <a:cubicBezTo>
                  <a:pt x="2347589" y="1822903"/>
                  <a:pt x="2864479" y="1688283"/>
                  <a:pt x="2831459" y="1377133"/>
                </a:cubicBezTo>
                <a:cubicBezTo>
                  <a:pt x="2798439" y="1065983"/>
                  <a:pt x="2538089" y="650693"/>
                  <a:pt x="2640959" y="447493"/>
                </a:cubicBezTo>
                <a:cubicBezTo>
                  <a:pt x="2679535" y="371293"/>
                  <a:pt x="2791692" y="175435"/>
                  <a:pt x="2920972" y="1141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65100" dist="381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A36B6533-D317-278C-D4EA-AEDD50BD70D9}"/>
              </a:ext>
            </a:extLst>
          </p:cNvPr>
          <p:cNvSpPr/>
          <p:nvPr userDrawn="1"/>
        </p:nvSpPr>
        <p:spPr>
          <a:xfrm>
            <a:off x="1" y="0"/>
            <a:ext cx="6307749" cy="2361904"/>
          </a:xfrm>
          <a:custGeom>
            <a:avLst/>
            <a:gdLst>
              <a:gd name="connsiteX0" fmla="*/ 0 w 6307749"/>
              <a:gd name="connsiteY0" fmla="*/ 0 h 2361904"/>
              <a:gd name="connsiteX1" fmla="*/ 6307749 w 6307749"/>
              <a:gd name="connsiteY1" fmla="*/ 0 h 2361904"/>
              <a:gd name="connsiteX2" fmla="*/ 6263763 w 6307749"/>
              <a:gd name="connsiteY2" fmla="*/ 20622 h 2361904"/>
              <a:gd name="connsiteX3" fmla="*/ 5516879 w 6307749"/>
              <a:gd name="connsiteY3" fmla="*/ 274319 h 2361904"/>
              <a:gd name="connsiteX4" fmla="*/ 4457699 w 6307749"/>
              <a:gd name="connsiteY4" fmla="*/ 99059 h 2361904"/>
              <a:gd name="connsiteX5" fmla="*/ 3703319 w 6307749"/>
              <a:gd name="connsiteY5" fmla="*/ 502919 h 2361904"/>
              <a:gd name="connsiteX6" fmla="*/ 2865119 w 6307749"/>
              <a:gd name="connsiteY6" fmla="*/ 419099 h 2361904"/>
              <a:gd name="connsiteX7" fmla="*/ 2225039 w 6307749"/>
              <a:gd name="connsiteY7" fmla="*/ 847343 h 2361904"/>
              <a:gd name="connsiteX8" fmla="*/ 1264919 w 6307749"/>
              <a:gd name="connsiteY8" fmla="*/ 1142999 h 2361904"/>
              <a:gd name="connsiteX9" fmla="*/ 47109 w 6307749"/>
              <a:gd name="connsiteY9" fmla="*/ 2345184 h 2361904"/>
              <a:gd name="connsiteX10" fmla="*/ 0 w 6307749"/>
              <a:gd name="connsiteY10" fmla="*/ 2333063 h 236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07749" h="2361904">
                <a:moveTo>
                  <a:pt x="0" y="0"/>
                </a:moveTo>
                <a:lnTo>
                  <a:pt x="6307749" y="0"/>
                </a:lnTo>
                <a:lnTo>
                  <a:pt x="6263763" y="20622"/>
                </a:lnTo>
                <a:cubicBezTo>
                  <a:pt x="5997148" y="136941"/>
                  <a:pt x="5643006" y="238203"/>
                  <a:pt x="5516879" y="274319"/>
                </a:cubicBezTo>
                <a:cubicBezTo>
                  <a:pt x="5228589" y="356869"/>
                  <a:pt x="4759960" y="60959"/>
                  <a:pt x="4457699" y="99059"/>
                </a:cubicBezTo>
                <a:cubicBezTo>
                  <a:pt x="4155439" y="137159"/>
                  <a:pt x="3968749" y="449579"/>
                  <a:pt x="3703319" y="502919"/>
                </a:cubicBezTo>
                <a:cubicBezTo>
                  <a:pt x="3437889" y="556259"/>
                  <a:pt x="3111499" y="361695"/>
                  <a:pt x="2865119" y="419099"/>
                </a:cubicBezTo>
                <a:cubicBezTo>
                  <a:pt x="2618739" y="476503"/>
                  <a:pt x="2491739" y="726693"/>
                  <a:pt x="2225039" y="847343"/>
                </a:cubicBezTo>
                <a:cubicBezTo>
                  <a:pt x="1958339" y="967993"/>
                  <a:pt x="1627907" y="893359"/>
                  <a:pt x="1264919" y="1142999"/>
                </a:cubicBezTo>
                <a:cubicBezTo>
                  <a:pt x="901931" y="1392639"/>
                  <a:pt x="794692" y="2511172"/>
                  <a:pt x="47109" y="2345184"/>
                </a:cubicBezTo>
                <a:lnTo>
                  <a:pt x="0" y="233306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65100" dist="381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5D8AD63D-1FCE-4D8D-B406-84CC986CAAAB}"/>
              </a:ext>
            </a:extLst>
          </p:cNvPr>
          <p:cNvSpPr/>
          <p:nvPr userDrawn="1"/>
        </p:nvSpPr>
        <p:spPr>
          <a:xfrm>
            <a:off x="0" y="0"/>
            <a:ext cx="2833580" cy="2033372"/>
          </a:xfrm>
          <a:custGeom>
            <a:avLst/>
            <a:gdLst>
              <a:gd name="connsiteX0" fmla="*/ 0 w 2833580"/>
              <a:gd name="connsiteY0" fmla="*/ 0 h 2033372"/>
              <a:gd name="connsiteX1" fmla="*/ 2833580 w 2833580"/>
              <a:gd name="connsiteY1" fmla="*/ 0 h 2033372"/>
              <a:gd name="connsiteX2" fmla="*/ 2692623 w 2833580"/>
              <a:gd name="connsiteY2" fmla="*/ 177419 h 2033372"/>
              <a:gd name="connsiteX3" fmla="*/ 2239263 w 2833580"/>
              <a:gd name="connsiteY3" fmla="*/ 601472 h 2033372"/>
              <a:gd name="connsiteX4" fmla="*/ 1021079 w 2833580"/>
              <a:gd name="connsiteY4" fmla="*/ 737616 h 2033372"/>
              <a:gd name="connsiteX5" fmla="*/ 496823 w 2833580"/>
              <a:gd name="connsiteY5" fmla="*/ 1685544 h 2033372"/>
              <a:gd name="connsiteX6" fmla="*/ 68412 w 2833580"/>
              <a:gd name="connsiteY6" fmla="*/ 1996762 h 2033372"/>
              <a:gd name="connsiteX7" fmla="*/ 0 w 2833580"/>
              <a:gd name="connsiteY7" fmla="*/ 2033372 h 203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3580" h="2033372">
                <a:moveTo>
                  <a:pt x="0" y="0"/>
                </a:moveTo>
                <a:lnTo>
                  <a:pt x="2833580" y="0"/>
                </a:lnTo>
                <a:lnTo>
                  <a:pt x="2692623" y="177419"/>
                </a:lnTo>
                <a:cubicBezTo>
                  <a:pt x="2535253" y="356846"/>
                  <a:pt x="2353182" y="517843"/>
                  <a:pt x="2239263" y="601472"/>
                </a:cubicBezTo>
                <a:cubicBezTo>
                  <a:pt x="1935479" y="824484"/>
                  <a:pt x="1311486" y="556937"/>
                  <a:pt x="1021079" y="737616"/>
                </a:cubicBezTo>
                <a:cubicBezTo>
                  <a:pt x="730672" y="918295"/>
                  <a:pt x="774191" y="1435100"/>
                  <a:pt x="496823" y="1685544"/>
                </a:cubicBezTo>
                <a:cubicBezTo>
                  <a:pt x="392810" y="1779461"/>
                  <a:pt x="234362" y="1898737"/>
                  <a:pt x="68412" y="1996762"/>
                </a:cubicBezTo>
                <a:lnTo>
                  <a:pt x="0" y="203337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65100" dist="381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4B74022C-B7C9-A9F4-101B-CC2ACCCC198F}"/>
              </a:ext>
            </a:extLst>
          </p:cNvPr>
          <p:cNvSpPr/>
          <p:nvPr userDrawn="1"/>
        </p:nvSpPr>
        <p:spPr>
          <a:xfrm>
            <a:off x="1" y="2992044"/>
            <a:ext cx="651653" cy="3641106"/>
          </a:xfrm>
          <a:custGeom>
            <a:avLst/>
            <a:gdLst>
              <a:gd name="connsiteX0" fmla="*/ 0 w 651653"/>
              <a:gd name="connsiteY0" fmla="*/ 0 h 3641106"/>
              <a:gd name="connsiteX1" fmla="*/ 51396 w 651653"/>
              <a:gd name="connsiteY1" fmla="*/ 74534 h 3641106"/>
              <a:gd name="connsiteX2" fmla="*/ 651653 w 651653"/>
              <a:gd name="connsiteY2" fmla="*/ 1646896 h 3641106"/>
              <a:gd name="connsiteX3" fmla="*/ 26406 w 651653"/>
              <a:gd name="connsiteY3" fmla="*/ 3614300 h 3641106"/>
              <a:gd name="connsiteX4" fmla="*/ 0 w 651653"/>
              <a:gd name="connsiteY4" fmla="*/ 3641106 h 3641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653" h="3641106">
                <a:moveTo>
                  <a:pt x="0" y="0"/>
                </a:moveTo>
                <a:lnTo>
                  <a:pt x="51396" y="74534"/>
                </a:lnTo>
                <a:cubicBezTo>
                  <a:pt x="315739" y="484562"/>
                  <a:pt x="625208" y="1221446"/>
                  <a:pt x="651653" y="1646896"/>
                </a:cubicBezTo>
                <a:cubicBezTo>
                  <a:pt x="593209" y="2568474"/>
                  <a:pt x="272772" y="3328085"/>
                  <a:pt x="26406" y="3614300"/>
                </a:cubicBezTo>
                <a:lnTo>
                  <a:pt x="0" y="36411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65100" dist="381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EEFBF1DF-A59D-E044-ED65-7D09C12035BF}"/>
              </a:ext>
            </a:extLst>
          </p:cNvPr>
          <p:cNvSpPr/>
          <p:nvPr userDrawn="1"/>
        </p:nvSpPr>
        <p:spPr>
          <a:xfrm>
            <a:off x="4674398" y="4181286"/>
            <a:ext cx="7517603" cy="2676714"/>
          </a:xfrm>
          <a:custGeom>
            <a:avLst/>
            <a:gdLst>
              <a:gd name="connsiteX0" fmla="*/ 1793863 w 7517603"/>
              <a:gd name="connsiteY0" fmla="*/ 2021467 h 2676714"/>
              <a:gd name="connsiteX1" fmla="*/ 4021927 w 7517603"/>
              <a:gd name="connsiteY1" fmla="*/ 2644086 h 2676714"/>
              <a:gd name="connsiteX2" fmla="*/ 4123390 w 7517603"/>
              <a:gd name="connsiteY2" fmla="*/ 2676714 h 2676714"/>
              <a:gd name="connsiteX3" fmla="*/ 0 w 7517603"/>
              <a:gd name="connsiteY3" fmla="*/ 2676714 h 2676714"/>
              <a:gd name="connsiteX4" fmla="*/ 57452 w 7517603"/>
              <a:gd name="connsiteY4" fmla="*/ 2641179 h 2676714"/>
              <a:gd name="connsiteX5" fmla="*/ 1609172 w 7517603"/>
              <a:gd name="connsiteY5" fmla="*/ 2031945 h 2676714"/>
              <a:gd name="connsiteX6" fmla="*/ 1793863 w 7517603"/>
              <a:gd name="connsiteY6" fmla="*/ 2021467 h 2676714"/>
              <a:gd name="connsiteX7" fmla="*/ 7517603 w 7517603"/>
              <a:gd name="connsiteY7" fmla="*/ 0 h 2676714"/>
              <a:gd name="connsiteX8" fmla="*/ 7517603 w 7517603"/>
              <a:gd name="connsiteY8" fmla="*/ 2676714 h 2676714"/>
              <a:gd name="connsiteX9" fmla="*/ 5087836 w 7517603"/>
              <a:gd name="connsiteY9" fmla="*/ 2676714 h 2676714"/>
              <a:gd name="connsiteX10" fmla="*/ 5117044 w 7517603"/>
              <a:gd name="connsiteY10" fmla="*/ 2657743 h 2676714"/>
              <a:gd name="connsiteX11" fmla="*/ 5528587 w 7517603"/>
              <a:gd name="connsiteY11" fmla="*/ 2184345 h 2676714"/>
              <a:gd name="connsiteX12" fmla="*/ 6643256 w 7517603"/>
              <a:gd name="connsiteY12" fmla="*/ 1677322 h 2676714"/>
              <a:gd name="connsiteX13" fmla="*/ 6901164 w 7517603"/>
              <a:gd name="connsiteY13" fmla="*/ 518691 h 2676714"/>
              <a:gd name="connsiteX14" fmla="*/ 7510153 w 7517603"/>
              <a:gd name="connsiteY14" fmla="*/ 4036 h 2676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17603" h="2676714">
                <a:moveTo>
                  <a:pt x="1793863" y="2021467"/>
                </a:moveTo>
                <a:cubicBezTo>
                  <a:pt x="2488529" y="2021056"/>
                  <a:pt x="3363278" y="2421237"/>
                  <a:pt x="4021927" y="2644086"/>
                </a:cubicBezTo>
                <a:lnTo>
                  <a:pt x="4123390" y="2676714"/>
                </a:lnTo>
                <a:lnTo>
                  <a:pt x="0" y="2676714"/>
                </a:lnTo>
                <a:lnTo>
                  <a:pt x="57452" y="2641179"/>
                </a:lnTo>
                <a:cubicBezTo>
                  <a:pt x="561991" y="2346637"/>
                  <a:pt x="1130153" y="2088688"/>
                  <a:pt x="1609172" y="2031945"/>
                </a:cubicBezTo>
                <a:cubicBezTo>
                  <a:pt x="1669049" y="2024852"/>
                  <a:pt x="1730712" y="2021504"/>
                  <a:pt x="1793863" y="2021467"/>
                </a:cubicBezTo>
                <a:close/>
                <a:moveTo>
                  <a:pt x="7517603" y="0"/>
                </a:moveTo>
                <a:lnTo>
                  <a:pt x="7517603" y="2676714"/>
                </a:lnTo>
                <a:lnTo>
                  <a:pt x="5087836" y="2676714"/>
                </a:lnTo>
                <a:lnTo>
                  <a:pt x="5117044" y="2657743"/>
                </a:lnTo>
                <a:cubicBezTo>
                  <a:pt x="5278123" y="2517339"/>
                  <a:pt x="5319465" y="2300152"/>
                  <a:pt x="5528587" y="2184345"/>
                </a:cubicBezTo>
                <a:cubicBezTo>
                  <a:pt x="5863183" y="1999055"/>
                  <a:pt x="6414493" y="1954931"/>
                  <a:pt x="6643256" y="1677322"/>
                </a:cubicBezTo>
                <a:cubicBezTo>
                  <a:pt x="6872019" y="1399713"/>
                  <a:pt x="6654165" y="793532"/>
                  <a:pt x="6901164" y="518691"/>
                </a:cubicBezTo>
                <a:cubicBezTo>
                  <a:pt x="7024664" y="381271"/>
                  <a:pt x="7266899" y="147746"/>
                  <a:pt x="7510153" y="40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65100" dist="381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AD51441-9869-786C-C8B8-F5629B20FAF1}"/>
              </a:ext>
            </a:extLst>
          </p:cNvPr>
          <p:cNvSpPr/>
          <p:nvPr userDrawn="1"/>
        </p:nvSpPr>
        <p:spPr>
          <a:xfrm>
            <a:off x="769620" y="518161"/>
            <a:ext cx="10652760" cy="5821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8CB86FD-CF75-6D40-9EA3-67D3DE53C185}"/>
              </a:ext>
            </a:extLst>
          </p:cNvPr>
          <p:cNvSpPr/>
          <p:nvPr userDrawn="1"/>
        </p:nvSpPr>
        <p:spPr>
          <a:xfrm rot="2700000">
            <a:off x="1106696" y="844190"/>
            <a:ext cx="361325" cy="361325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1DDE14D5-402E-39BA-E13B-965E9A62728C}"/>
              </a:ext>
            </a:extLst>
          </p:cNvPr>
          <p:cNvSpPr/>
          <p:nvPr userDrawn="1"/>
        </p:nvSpPr>
        <p:spPr>
          <a:xfrm rot="2700000">
            <a:off x="1289387" y="854026"/>
            <a:ext cx="341653" cy="3416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876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10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617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66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字方塊 26">
            <a:extLst>
              <a:ext uri="{FF2B5EF4-FFF2-40B4-BE49-F238E27FC236}">
                <a16:creationId xmlns:a16="http://schemas.microsoft.com/office/drawing/2014/main" id="{A8132F88-BBF7-445E-8FEC-CF28C3A59178}"/>
              </a:ext>
            </a:extLst>
          </p:cNvPr>
          <p:cNvSpPr txBox="1"/>
          <p:nvPr/>
        </p:nvSpPr>
        <p:spPr>
          <a:xfrm>
            <a:off x="2662548" y="1886474"/>
            <a:ext cx="7146472" cy="23083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accent1"/>
                </a:solidFill>
                <a:effectLst>
                  <a:outerShdw blurRad="50800" dist="38100" dir="2700000" algn="tl" rotWithShape="0">
                    <a:schemeClr val="accent1">
                      <a:lumMod val="75000"/>
                      <a:alpha val="50000"/>
                    </a:schemeClr>
                  </a:outerShdw>
                </a:effectLst>
                <a:latin typeface="OPPOSans H" panose="00020600040101010101" pitchFamily="18" charset="-122"/>
                <a:ea typeface="OPPOSans H" panose="00020600040101010101" pitchFamily="18" charset="-122"/>
              </a:defRPr>
            </a:lvl1pPr>
          </a:lstStyle>
          <a:p>
            <a:pPr algn="l"/>
            <a:r>
              <a:rPr lang="zh-TW" altLang="en-US" sz="5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基於 </a:t>
            </a:r>
            <a:r>
              <a:rPr lang="en" altLang="zh-TW" sz="5000" b="1" dirty="0" err="1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LegalBERT</a:t>
            </a:r>
            <a:r>
              <a:rPr lang="en" altLang="zh-TW" sz="5000" b="1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5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與知識圖譜的美國反托拉斯法案進入障礙文本檢索研究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C827190-10D2-41CC-82BB-1282B6120B60}"/>
              </a:ext>
            </a:extLst>
          </p:cNvPr>
          <p:cNvSpPr txBox="1"/>
          <p:nvPr/>
        </p:nvSpPr>
        <p:spPr>
          <a:xfrm>
            <a:off x="4997741" y="4293016"/>
            <a:ext cx="2051844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+mn-ea"/>
              </a:rPr>
              <a:t>指導教授：佘建源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616972-F164-4CEA-8FC0-8B0651A2A7CC}"/>
              </a:ext>
            </a:extLst>
          </p:cNvPr>
          <p:cNvSpPr txBox="1"/>
          <p:nvPr/>
        </p:nvSpPr>
        <p:spPr>
          <a:xfrm>
            <a:off x="4997741" y="4707669"/>
            <a:ext cx="2051844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+mn-ea"/>
              </a:rPr>
              <a:t>指導學生：唐嘉宏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454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606E0-8FAA-DE7F-4933-FBF1D1E04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字方塊 31">
            <a:extLst>
              <a:ext uri="{FF2B5EF4-FFF2-40B4-BE49-F238E27FC236}">
                <a16:creationId xmlns:a16="http://schemas.microsoft.com/office/drawing/2014/main" id="{AB1EAAE7-525D-5648-DD98-EF31E649EDE8}"/>
              </a:ext>
            </a:extLst>
          </p:cNvPr>
          <p:cNvSpPr txBox="1"/>
          <p:nvPr/>
        </p:nvSpPr>
        <p:spPr>
          <a:xfrm>
            <a:off x="1716400" y="735695"/>
            <a:ext cx="1813214" cy="578313"/>
          </a:xfrm>
          <a:prstGeom prst="rect">
            <a:avLst/>
          </a:prstGeom>
          <a:noFill/>
          <a:effectLst/>
        </p:spPr>
        <p:txBody>
          <a:bodyPr wrap="none" lIns="85039" tIns="42520" rIns="85039" bIns="42520" rtlCol="0">
            <a:spAutoFit/>
          </a:bodyPr>
          <a:lstStyle/>
          <a:p>
            <a:r>
              <a:rPr kumimoji="1" lang="zh-CN" altLang="en-US" sz="3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資料概述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216A6C3-B0BE-E8D5-C864-114702260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26609"/>
              </p:ext>
            </p:extLst>
          </p:nvPr>
        </p:nvGraphicFramePr>
        <p:xfrm>
          <a:off x="2084535" y="1492138"/>
          <a:ext cx="9173273" cy="4768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034">
                  <a:extLst>
                    <a:ext uri="{9D8B030D-6E8A-4147-A177-3AD203B41FA5}">
                      <a16:colId xmlns:a16="http://schemas.microsoft.com/office/drawing/2014/main" val="1877468251"/>
                    </a:ext>
                  </a:extLst>
                </a:gridCol>
                <a:gridCol w="1388222">
                  <a:extLst>
                    <a:ext uri="{9D8B030D-6E8A-4147-A177-3AD203B41FA5}">
                      <a16:colId xmlns:a16="http://schemas.microsoft.com/office/drawing/2014/main" val="3331117367"/>
                    </a:ext>
                  </a:extLst>
                </a:gridCol>
                <a:gridCol w="2846437">
                  <a:extLst>
                    <a:ext uri="{9D8B030D-6E8A-4147-A177-3AD203B41FA5}">
                      <a16:colId xmlns:a16="http://schemas.microsoft.com/office/drawing/2014/main" val="2557475613"/>
                    </a:ext>
                  </a:extLst>
                </a:gridCol>
                <a:gridCol w="4221580">
                  <a:extLst>
                    <a:ext uri="{9D8B030D-6E8A-4147-A177-3AD203B41FA5}">
                      <a16:colId xmlns:a16="http://schemas.microsoft.com/office/drawing/2014/main" val="3802418296"/>
                    </a:ext>
                  </a:extLst>
                </a:gridCol>
              </a:tblGrid>
              <a:tr h="33666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文件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文件標籤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年份範圍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判例數量（單一</a:t>
                      </a:r>
                      <a:r>
                        <a:rPr lang="en-US" altLang="zh-TW" dirty="0"/>
                        <a:t>PDF</a:t>
                      </a:r>
                      <a:r>
                        <a:rPr lang="zh-TW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276771"/>
                  </a:ext>
                </a:extLst>
              </a:tr>
              <a:tr h="3189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a1-a10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1891-01-01 ~ 1978-01-30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1 0 0 </a:t>
                      </a:r>
                      <a:r>
                        <a:rPr lang="zh-TW" altLang="en-US" dirty="0"/>
                        <a:t>個判例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039841"/>
                  </a:ext>
                </a:extLst>
              </a:tr>
              <a:tr h="3189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b1-b10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1978-02-13 ~ 1984-12-14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/>
                        <a:t>b2</a:t>
                      </a:r>
                      <a:r>
                        <a:rPr lang="zh-TW" altLang="en-US" dirty="0"/>
                        <a:t>有</a:t>
                      </a:r>
                      <a:r>
                        <a:rPr lang="en-US" altLang="zh-TW" dirty="0"/>
                        <a:t>93</a:t>
                      </a:r>
                      <a:r>
                        <a:rPr lang="zh-TW" altLang="en-US" dirty="0"/>
                        <a:t>個判例 </a:t>
                      </a:r>
                      <a:r>
                        <a:rPr lang="en-US" altLang="zh-TW" dirty="0"/>
                        <a:t>, </a:t>
                      </a:r>
                      <a:r>
                        <a:rPr lang="zh-TW" altLang="en-US" dirty="0"/>
                        <a:t>其餘皆</a:t>
                      </a:r>
                      <a:r>
                        <a:rPr lang="en-US" altLang="zh-TW" dirty="0"/>
                        <a:t>100</a:t>
                      </a:r>
                      <a:r>
                        <a:rPr lang="zh-TW" altLang="en-US" dirty="0"/>
                        <a:t>個判例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147522"/>
                  </a:ext>
                </a:extLst>
              </a:tr>
              <a:tr h="3189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c1-c10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1984-12-17 ~ 1991-10-01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/>
                        <a:t>c2</a:t>
                      </a:r>
                      <a:r>
                        <a:rPr lang="zh-TW" altLang="en-US" dirty="0"/>
                        <a:t>有</a:t>
                      </a:r>
                      <a:r>
                        <a:rPr lang="en-US" altLang="zh-TW" dirty="0"/>
                        <a:t>93</a:t>
                      </a:r>
                      <a:r>
                        <a:rPr lang="zh-TW" altLang="en-US" dirty="0"/>
                        <a:t>個判例</a:t>
                      </a:r>
                      <a:r>
                        <a:rPr lang="en-US" altLang="zh-TW" dirty="0"/>
                        <a:t>, </a:t>
                      </a:r>
                      <a:r>
                        <a:rPr lang="zh-TW" altLang="en-US" dirty="0"/>
                        <a:t>其餘皆</a:t>
                      </a:r>
                      <a:r>
                        <a:rPr lang="en-US" altLang="zh-TW" dirty="0"/>
                        <a:t>100</a:t>
                      </a:r>
                      <a:r>
                        <a:rPr lang="zh-TW" altLang="en-US" dirty="0"/>
                        <a:t>個判例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741228"/>
                  </a:ext>
                </a:extLst>
              </a:tr>
              <a:tr h="3189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d1-d19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1891-01-01 ~ 2022-12-31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 </a:t>
                      </a:r>
                      <a:r>
                        <a:rPr lang="zh-TW" altLang="en-US" dirty="0"/>
                        <a:t>個判例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962045"/>
                  </a:ext>
                </a:extLst>
              </a:tr>
              <a:tr h="3189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e1-e10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1998-09-14 ~ 2004-10-26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1 0 0 </a:t>
                      </a:r>
                      <a:r>
                        <a:rPr lang="zh-TW" altLang="en-US" dirty="0"/>
                        <a:t>個判例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33703"/>
                  </a:ext>
                </a:extLst>
              </a:tr>
              <a:tr h="3794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f1-f10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1991-10-15 ~ 1998-09-10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/>
                        <a:t>f2</a:t>
                      </a:r>
                      <a:r>
                        <a:rPr lang="zh-TW" altLang="en-US" dirty="0"/>
                        <a:t>有</a:t>
                      </a:r>
                      <a:r>
                        <a:rPr lang="en-US" altLang="zh-TW" dirty="0"/>
                        <a:t>99</a:t>
                      </a:r>
                      <a:r>
                        <a:rPr lang="zh-TW" altLang="en-US" dirty="0"/>
                        <a:t>個判例</a:t>
                      </a:r>
                      <a:r>
                        <a:rPr lang="en-US" altLang="zh-TW" dirty="0"/>
                        <a:t>, </a:t>
                      </a:r>
                      <a:r>
                        <a:rPr lang="zh-TW" altLang="en-US" dirty="0"/>
                        <a:t>其餘</a:t>
                      </a:r>
                      <a:r>
                        <a:rPr lang="en-US" altLang="zh-TW" dirty="0"/>
                        <a:t>100</a:t>
                      </a:r>
                      <a:r>
                        <a:rPr lang="zh-TW" altLang="en-US" dirty="0"/>
                        <a:t>個判例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74314"/>
                  </a:ext>
                </a:extLst>
              </a:tr>
              <a:tr h="3189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g1-g10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2004-10-26 ~ 2009-04-23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/>
                        <a:t>g2</a:t>
                      </a:r>
                      <a:r>
                        <a:rPr lang="zh-TW" altLang="en-US" dirty="0"/>
                        <a:t>有</a:t>
                      </a:r>
                      <a:r>
                        <a:rPr lang="en-US" altLang="zh-TW" dirty="0"/>
                        <a:t>99</a:t>
                      </a:r>
                      <a:r>
                        <a:rPr lang="zh-TW" altLang="en-US" dirty="0"/>
                        <a:t>個判例</a:t>
                      </a:r>
                      <a:r>
                        <a:rPr lang="en-US" altLang="zh-TW" dirty="0"/>
                        <a:t>, </a:t>
                      </a:r>
                      <a:r>
                        <a:rPr lang="zh-TW" altLang="en-US" dirty="0"/>
                        <a:t>其餘</a:t>
                      </a:r>
                      <a:r>
                        <a:rPr lang="en-US" altLang="zh-TW" dirty="0"/>
                        <a:t>100</a:t>
                      </a:r>
                      <a:r>
                        <a:rPr lang="zh-TW" altLang="en-US" dirty="0"/>
                        <a:t>個判例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265643"/>
                  </a:ext>
                </a:extLst>
              </a:tr>
              <a:tr h="3189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h1-h10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2009-04-23 ~ 2013-07-19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/>
                        <a:t>h2</a:t>
                      </a:r>
                      <a:r>
                        <a:rPr lang="zh-TW" altLang="en-US" dirty="0"/>
                        <a:t>有</a:t>
                      </a:r>
                      <a:r>
                        <a:rPr lang="en-US" altLang="zh-TW" dirty="0"/>
                        <a:t>98</a:t>
                      </a:r>
                      <a:r>
                        <a:rPr lang="zh-TW" altLang="en-US" dirty="0"/>
                        <a:t>個判例</a:t>
                      </a:r>
                      <a:r>
                        <a:rPr lang="en-US" altLang="zh-TW" dirty="0"/>
                        <a:t>, </a:t>
                      </a:r>
                      <a:r>
                        <a:rPr lang="zh-TW" altLang="en-US" dirty="0"/>
                        <a:t>其餘</a:t>
                      </a:r>
                      <a:r>
                        <a:rPr lang="en-US" altLang="zh-TW" dirty="0"/>
                        <a:t>100</a:t>
                      </a:r>
                      <a:r>
                        <a:rPr lang="zh-TW" altLang="en-US" dirty="0"/>
                        <a:t>個判例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519975"/>
                  </a:ext>
                </a:extLst>
              </a:tr>
              <a:tr h="3189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i1-i10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2017-07-07 ~ 2021-08-30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/>
                        <a:t>i2</a:t>
                      </a:r>
                      <a:r>
                        <a:rPr lang="zh-TW" altLang="en-US" dirty="0"/>
                        <a:t>有</a:t>
                      </a:r>
                      <a:r>
                        <a:rPr lang="en-US" altLang="zh-TW" dirty="0"/>
                        <a:t>99</a:t>
                      </a:r>
                      <a:r>
                        <a:rPr lang="zh-TW" altLang="en-US" dirty="0"/>
                        <a:t>個判例</a:t>
                      </a:r>
                      <a:r>
                        <a:rPr lang="en-US" altLang="zh-TW" dirty="0"/>
                        <a:t>, </a:t>
                      </a:r>
                      <a:r>
                        <a:rPr lang="zh-TW" altLang="en-US" dirty="0"/>
                        <a:t>其餘</a:t>
                      </a:r>
                      <a:r>
                        <a:rPr lang="en-US" altLang="zh-TW" dirty="0"/>
                        <a:t>100</a:t>
                      </a:r>
                      <a:r>
                        <a:rPr lang="zh-TW" altLang="en-US" dirty="0"/>
                        <a:t>個判例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940727"/>
                  </a:ext>
                </a:extLst>
              </a:tr>
              <a:tr h="3189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j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j1-j10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2013-07-22 ~ 2017-07-05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1 0 0 </a:t>
                      </a:r>
                      <a:r>
                        <a:rPr lang="zh-TW" altLang="en-US" dirty="0"/>
                        <a:t>個判例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248984"/>
                  </a:ext>
                </a:extLst>
              </a:tr>
              <a:tr h="3189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k1-k4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2021-08-31 ~ 2022-12-30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di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/>
                        <a:t>k1</a:t>
                      </a:r>
                      <a:r>
                        <a:rPr lang="zh-TW" altLang="en-US" dirty="0"/>
                        <a:t>五個判例</a:t>
                      </a:r>
                      <a:r>
                        <a:rPr lang="en-US" altLang="zh-TW" dirty="0"/>
                        <a:t>, </a:t>
                      </a:r>
                      <a:r>
                        <a:rPr lang="zh-TW" altLang="en-US" dirty="0"/>
                        <a:t>其餘</a:t>
                      </a:r>
                      <a:r>
                        <a:rPr lang="en-US" altLang="zh-TW" dirty="0"/>
                        <a:t>100</a:t>
                      </a:r>
                      <a:r>
                        <a:rPr lang="zh-TW" altLang="en-US" dirty="0"/>
                        <a:t>個判例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91004"/>
                  </a:ext>
                </a:extLst>
              </a:tr>
              <a:tr h="3189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a-k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a1-k4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1891-01-01 – 2022-12-30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共</a:t>
                      </a:r>
                      <a:r>
                        <a:rPr lang="en-US" altLang="zh-TW" dirty="0"/>
                        <a:t> 9 3 0 5 </a:t>
                      </a:r>
                      <a:r>
                        <a:rPr lang="zh-TW" altLang="en-US" dirty="0"/>
                        <a:t>個判例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12864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F9532B9B-B3F9-9AD6-257A-8877532C3709}"/>
              </a:ext>
            </a:extLst>
          </p:cNvPr>
          <p:cNvSpPr/>
          <p:nvPr/>
        </p:nvSpPr>
        <p:spPr>
          <a:xfrm>
            <a:off x="1015758" y="1923803"/>
            <a:ext cx="879190" cy="1306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Data 1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8E9215-43DA-8E15-5B93-57C4A728455F}"/>
              </a:ext>
            </a:extLst>
          </p:cNvPr>
          <p:cNvSpPr/>
          <p:nvPr/>
        </p:nvSpPr>
        <p:spPr>
          <a:xfrm>
            <a:off x="1015758" y="3375916"/>
            <a:ext cx="879190" cy="9279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Data 2</a:t>
            </a: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BFA38A-443A-C590-8571-B55732B0922C}"/>
              </a:ext>
            </a:extLst>
          </p:cNvPr>
          <p:cNvSpPr/>
          <p:nvPr/>
        </p:nvSpPr>
        <p:spPr>
          <a:xfrm>
            <a:off x="1021696" y="4454169"/>
            <a:ext cx="879190" cy="13443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Data 3</a:t>
            </a:r>
            <a:endParaRPr kumimoji="1"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823E6B-EC07-3BBD-74D5-1C9C81E87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233" y="672581"/>
            <a:ext cx="1303569" cy="30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07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507EB-D742-9D52-03D9-5C5094C1F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字方塊 31">
            <a:extLst>
              <a:ext uri="{FF2B5EF4-FFF2-40B4-BE49-F238E27FC236}">
                <a16:creationId xmlns:a16="http://schemas.microsoft.com/office/drawing/2014/main" id="{B2AC4BF6-00BD-2003-CCAC-02E0F68B382A}"/>
              </a:ext>
            </a:extLst>
          </p:cNvPr>
          <p:cNvSpPr txBox="1"/>
          <p:nvPr/>
        </p:nvSpPr>
        <p:spPr>
          <a:xfrm>
            <a:off x="1716400" y="735695"/>
            <a:ext cx="1813214" cy="578313"/>
          </a:xfrm>
          <a:prstGeom prst="rect">
            <a:avLst/>
          </a:prstGeom>
          <a:noFill/>
          <a:effectLst/>
        </p:spPr>
        <p:txBody>
          <a:bodyPr wrap="none" lIns="85039" tIns="42520" rIns="85039" bIns="42520" rtlCol="0">
            <a:spAutoFit/>
          </a:bodyPr>
          <a:lstStyle/>
          <a:p>
            <a:r>
              <a:rPr kumimoji="1" lang="zh-CN" altLang="en-US" sz="3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資料概述</a:t>
            </a:r>
          </a:p>
        </p:txBody>
      </p:sp>
      <p:pic>
        <p:nvPicPr>
          <p:cNvPr id="2" name="圖片 1" descr="一張含有 文字, 螢幕擷取畫面, 圓形 的圖片&#10;&#10;自動產生的描述">
            <a:extLst>
              <a:ext uri="{FF2B5EF4-FFF2-40B4-BE49-F238E27FC236}">
                <a16:creationId xmlns:a16="http://schemas.microsoft.com/office/drawing/2014/main" id="{F828646C-703E-27F3-3000-22E5BE74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017" y="515044"/>
            <a:ext cx="7021583" cy="582791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0A5E0AD4-E37B-9143-DCE9-C8E2005AF729}"/>
              </a:ext>
            </a:extLst>
          </p:cNvPr>
          <p:cNvSpPr/>
          <p:nvPr/>
        </p:nvSpPr>
        <p:spPr>
          <a:xfrm>
            <a:off x="1187533" y="1900051"/>
            <a:ext cx="2125684" cy="10331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法院類別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F76D2A62-C6E5-2D7D-DF5A-B1C2AA157919}"/>
              </a:ext>
            </a:extLst>
          </p:cNvPr>
          <p:cNvSpPr/>
          <p:nvPr/>
        </p:nvSpPr>
        <p:spPr>
          <a:xfrm>
            <a:off x="1187532" y="3924796"/>
            <a:ext cx="2125685" cy="10331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共</a:t>
            </a:r>
            <a:r>
              <a:rPr kumimoji="1" lang="en-US" altLang="zh-TW" dirty="0"/>
              <a:t>13</a:t>
            </a:r>
            <a:r>
              <a:rPr kumimoji="1" lang="zh-TW" altLang="en-US" dirty="0"/>
              <a:t>個類別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B726E0-BD29-4BBA-86D6-6866DB1FC2E8}"/>
              </a:ext>
            </a:extLst>
          </p:cNvPr>
          <p:cNvSpPr txBox="1"/>
          <p:nvPr/>
        </p:nvSpPr>
        <p:spPr>
          <a:xfrm>
            <a:off x="8885349" y="585525"/>
            <a:ext cx="1537497" cy="476875"/>
          </a:xfrm>
          <a:prstGeom prst="rect">
            <a:avLst/>
          </a:prstGeom>
          <a:noFill/>
          <a:effectLst/>
        </p:spPr>
        <p:txBody>
          <a:bodyPr wrap="square" lIns="85039" tIns="42520" rIns="85039" bIns="4252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900" u="sng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盧憶</a:t>
            </a:r>
            <a:r>
              <a:rPr kumimoji="1" lang="zh-CN" altLang="en-US" sz="9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老師提供</a:t>
            </a:r>
            <a:r>
              <a:rPr kumimoji="1" lang="zh-TW" altLang="en-US" sz="9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資料和</a:t>
            </a:r>
            <a:endParaRPr kumimoji="1" lang="en-US" altLang="zh-CN" sz="9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900" u="sng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李逸華</a:t>
            </a:r>
            <a:r>
              <a:rPr kumimoji="1" lang="zh-TW" altLang="en-US" sz="9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同學協助清理</a:t>
            </a:r>
            <a:endParaRPr kumimoji="1" lang="en-US" altLang="zh-CN" sz="9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1597849-F581-4E43-9F35-69AF74436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233" y="672581"/>
            <a:ext cx="1303569" cy="30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468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9C48D-3278-3E0E-B390-68C1D4CF2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6DC910D-6B55-343B-EC6A-EC5A3D69B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23" y="588651"/>
            <a:ext cx="8680863" cy="569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46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81FD9-0E51-E491-7FA3-EF3866DBE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8BC8051-4506-9741-F7C2-625D8BE98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3" y="528782"/>
            <a:ext cx="8633361" cy="575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62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6B6AF-A9B6-137E-B6B2-1051FC083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B227E3F-8E35-3DCC-E724-91BE3746F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55" y="534892"/>
            <a:ext cx="7897091" cy="563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07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C5FC4C1D-8E26-4027-B10C-F1DE6CDE7388}"/>
              </a:ext>
            </a:extLst>
          </p:cNvPr>
          <p:cNvSpPr/>
          <p:nvPr/>
        </p:nvSpPr>
        <p:spPr>
          <a:xfrm>
            <a:off x="4636644" y="1923951"/>
            <a:ext cx="2919211" cy="4198354"/>
          </a:xfrm>
          <a:prstGeom prst="rect">
            <a:avLst/>
          </a:prstGeom>
          <a:gradFill flip="none" rotWithShape="1">
            <a:gsLst>
              <a:gs pos="35000">
                <a:schemeClr val="bg1">
                  <a:alpha val="10000"/>
                </a:schemeClr>
              </a:gs>
              <a:gs pos="100000">
                <a:schemeClr val="bg1">
                  <a:alpha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gradFill flip="none" rotWithShape="1">
              <a:gsLst>
                <a:gs pos="31000">
                  <a:schemeClr val="bg1">
                    <a:alpha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sp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OPPOSans R" panose="00020600040101010101" pitchFamily="18" charset="-122"/>
              <a:sym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0EBA49-B6BD-419B-A0A1-5FE099C77124}"/>
              </a:ext>
            </a:extLst>
          </p:cNvPr>
          <p:cNvSpPr/>
          <p:nvPr/>
        </p:nvSpPr>
        <p:spPr>
          <a:xfrm>
            <a:off x="8122021" y="1923951"/>
            <a:ext cx="2919211" cy="4198354"/>
          </a:xfrm>
          <a:prstGeom prst="rect">
            <a:avLst/>
          </a:prstGeom>
          <a:gradFill flip="none" rotWithShape="1">
            <a:gsLst>
              <a:gs pos="35000">
                <a:schemeClr val="bg1">
                  <a:alpha val="10000"/>
                </a:schemeClr>
              </a:gs>
              <a:gs pos="100000">
                <a:schemeClr val="bg1">
                  <a:alpha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gradFill flip="none" rotWithShape="1">
              <a:gsLst>
                <a:gs pos="31000">
                  <a:schemeClr val="bg1">
                    <a:alpha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sp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OPPOSans R" panose="00020600040101010101" pitchFamily="18" charset="-122"/>
              <a:sym typeface="+mn-ea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59BE5FE-32D5-460F-912A-5CE66A35F97A}"/>
              </a:ext>
            </a:extLst>
          </p:cNvPr>
          <p:cNvSpPr txBox="1"/>
          <p:nvPr/>
        </p:nvSpPr>
        <p:spPr>
          <a:xfrm>
            <a:off x="1716400" y="735695"/>
            <a:ext cx="1813214" cy="578313"/>
          </a:xfrm>
          <a:prstGeom prst="rect">
            <a:avLst/>
          </a:prstGeom>
          <a:noFill/>
          <a:effectLst/>
        </p:spPr>
        <p:txBody>
          <a:bodyPr wrap="none" lIns="85039" tIns="42520" rIns="85039" bIns="42520" rtlCol="0">
            <a:spAutoFit/>
          </a:bodyPr>
          <a:lstStyle/>
          <a:p>
            <a:r>
              <a:rPr kumimoji="1" lang="zh-TW" altLang="en-US" sz="3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資料清理</a:t>
            </a:r>
            <a:endParaRPr kumimoji="1" lang="zh-CN" altLang="en-US" sz="32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5D44B7A-2A57-4078-8026-183195B76E55}"/>
              </a:ext>
            </a:extLst>
          </p:cNvPr>
          <p:cNvSpPr/>
          <p:nvPr/>
        </p:nvSpPr>
        <p:spPr>
          <a:xfrm>
            <a:off x="1211775" y="1923951"/>
            <a:ext cx="2919211" cy="4198354"/>
          </a:xfrm>
          <a:prstGeom prst="rect">
            <a:avLst/>
          </a:prstGeom>
          <a:gradFill flip="none" rotWithShape="1">
            <a:gsLst>
              <a:gs pos="35000">
                <a:schemeClr val="bg1">
                  <a:alpha val="10000"/>
                </a:schemeClr>
              </a:gs>
              <a:gs pos="100000">
                <a:schemeClr val="bg1">
                  <a:alpha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gradFill flip="none" rotWithShape="1">
              <a:gsLst>
                <a:gs pos="31000">
                  <a:schemeClr val="bg1">
                    <a:alpha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sp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OPPOSans R" panose="00020600040101010101" pitchFamily="18" charset="-122"/>
              <a:sym typeface="+mn-ea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7F5CFAC-359E-491E-89A8-A8A1F31EE9DD}"/>
              </a:ext>
            </a:extLst>
          </p:cNvPr>
          <p:cNvGrpSpPr/>
          <p:nvPr/>
        </p:nvGrpSpPr>
        <p:grpSpPr>
          <a:xfrm>
            <a:off x="1211276" y="1923951"/>
            <a:ext cx="612415" cy="648653"/>
            <a:chOff x="1466196" y="1595050"/>
            <a:chExt cx="585412" cy="690906"/>
          </a:xfrm>
        </p:grpSpPr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id="{88D8605D-10BE-4ABA-B995-43E2D29E118A}"/>
                </a:ext>
              </a:extLst>
            </p:cNvPr>
            <p:cNvSpPr/>
            <p:nvPr/>
          </p:nvSpPr>
          <p:spPr bwMode="auto">
            <a:xfrm rot="5400000">
              <a:off x="1413449" y="1647797"/>
              <a:ext cx="690906" cy="585412"/>
            </a:xfrm>
            <a:prstGeom prst="rt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path path="circle">
                <a:fillToRect l="100000" b="10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outerShdw blurRad="63500" dist="12700" dir="2700000" algn="br" rotWithShape="0">
                <a:schemeClr val="accent2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>
                <a:latin typeface="+mj-lt"/>
                <a:sym typeface="+mn-ea"/>
              </a:endParaRPr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FA2103E3-44EE-4CDB-BEF5-3D68F4B9C605}"/>
                </a:ext>
              </a:extLst>
            </p:cNvPr>
            <p:cNvSpPr/>
            <p:nvPr/>
          </p:nvSpPr>
          <p:spPr bwMode="auto">
            <a:xfrm>
              <a:off x="1524036" y="1701724"/>
              <a:ext cx="199720" cy="222440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R" panose="00020600040101010101" pitchFamily="18" charset="-122"/>
                <a:sym typeface="微软雅黑" panose="020B0503020204020204" charset="-122"/>
              </a:endParaRPr>
            </a:p>
          </p:txBody>
        </p:sp>
      </p:grp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85B1C22F-50CF-45BA-8012-E66F632516D7}"/>
              </a:ext>
            </a:extLst>
          </p:cNvPr>
          <p:cNvSpPr/>
          <p:nvPr/>
        </p:nvSpPr>
        <p:spPr bwMode="auto">
          <a:xfrm>
            <a:off x="1673899" y="5281185"/>
            <a:ext cx="1994464" cy="6491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dirty="0" err="1">
                <a:solidFill>
                  <a:schemeClr val="lt1"/>
                </a:solidFill>
                <a:latin typeface="+mj-ea"/>
                <a:ea typeface="+mj-ea"/>
                <a:sym typeface="+mn-ea"/>
              </a:rPr>
              <a:t>CoreTerms</a:t>
            </a:r>
            <a:endParaRPr lang="zh-CN" altLang="en-US" sz="2400" dirty="0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AF3942E-2EBE-480A-A606-FF749CB6CF11}"/>
              </a:ext>
            </a:extLst>
          </p:cNvPr>
          <p:cNvSpPr/>
          <p:nvPr/>
        </p:nvSpPr>
        <p:spPr>
          <a:xfrm>
            <a:off x="1289782" y="2373628"/>
            <a:ext cx="2762697" cy="226485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微软雅黑" panose="020B0503020204020204" charset="-122"/>
              <a:buChar char="•"/>
            </a:pP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定義</a:t>
            </a:r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正則表達式</a:t>
            </a:r>
            <a:endParaRPr lang="en-US" altLang="zh-TW" sz="1600" b="1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   (Regular Expression)</a:t>
            </a:r>
            <a:endParaRPr lang="zh-CN" altLang="en-US" sz="1600" dirty="0">
              <a:latin typeface="+mn-ea"/>
              <a:cs typeface="OPPOSans R" panose="00020600040101010101" pitchFamily="18" charset="-122"/>
              <a:sym typeface="微软雅黑" panose="020B0503020204020204" charset="-122"/>
            </a:endParaRPr>
          </a:p>
          <a:p>
            <a:pPr marL="285750" indent="-285750" algn="just">
              <a:lnSpc>
                <a:spcPct val="150000"/>
              </a:lnSpc>
              <a:buFont typeface="微软雅黑" panose="020B0503020204020204" charset="-122"/>
              <a:buChar char="•"/>
            </a:pP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以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“</a:t>
            </a:r>
            <a:r>
              <a:rPr lang="en-US" altLang="zh-TW" sz="16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Core Terms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”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开始的文本段落，直到遇到</a:t>
            </a:r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大寫字母開頭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的句子，或者到</a:t>
            </a:r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“</a:t>
            </a:r>
            <a:r>
              <a:rPr lang="en-US" altLang="zh-TW" sz="16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Opinion by:”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為止。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+mn-ea"/>
              <a:cs typeface="OPPOSans R" panose="00020600040101010101" pitchFamily="18" charset="-122"/>
              <a:sym typeface="微软雅黑" panose="020B050302020402020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147FEA5-97FE-477B-9839-7DDE0471F45F}"/>
              </a:ext>
            </a:extLst>
          </p:cNvPr>
          <p:cNvSpPr/>
          <p:nvPr/>
        </p:nvSpPr>
        <p:spPr>
          <a:xfrm>
            <a:off x="4714651" y="2373628"/>
            <a:ext cx="2762697" cy="16616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30000"/>
              </a:lnSpc>
              <a:buFont typeface="微软雅黑" panose="020B0503020204020204" charset="-122"/>
              <a:buChar char="•"/>
            </a:pP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30000"/>
              </a:lnSpc>
              <a:buFont typeface="微软雅黑" panose="020B0503020204020204" charset="-122"/>
              <a:buChar char="•"/>
            </a:pP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30000"/>
              </a:lnSpc>
              <a:buFont typeface="微软雅黑" panose="020B0503020204020204" charset="-122"/>
              <a:buChar char="•"/>
            </a:pP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30000"/>
              </a:lnSpc>
              <a:buFont typeface="微软雅黑" panose="020B0503020204020204" charset="-122"/>
              <a:buChar char="•"/>
            </a:pP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30000"/>
              </a:lnSpc>
            </a:pPr>
            <a:endParaRPr lang="zh-CN" altLang="en-US" sz="1600" b="1" dirty="0">
              <a:latin typeface="+mn-ea"/>
              <a:cs typeface="OPPOSans R" panose="00020600040101010101" pitchFamily="18" charset="-122"/>
              <a:sym typeface="微软雅黑" panose="020B050302020402020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11FD764-7E6E-4514-9DD8-E7C231884159}"/>
              </a:ext>
            </a:extLst>
          </p:cNvPr>
          <p:cNvSpPr/>
          <p:nvPr/>
        </p:nvSpPr>
        <p:spPr>
          <a:xfrm>
            <a:off x="8139521" y="2373628"/>
            <a:ext cx="2762697" cy="16616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30000"/>
              </a:lnSpc>
              <a:buFont typeface="微软雅黑" panose="020B0503020204020204" charset="-122"/>
              <a:buChar char="•"/>
            </a:pP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effectLst/>
                <a:latin typeface="+mn-ea"/>
              </a:rPr>
              <a:t>帶有</a:t>
            </a:r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  <a:effectLst/>
                <a:latin typeface="+mn-ea"/>
              </a:rPr>
              <a:t>＂＊＂</a:t>
            </a:r>
            <a:r>
              <a:rPr lang="zh-TW" altLang="en-US" sz="1600" b="1">
                <a:solidFill>
                  <a:schemeClr val="accent4">
                    <a:lumMod val="50000"/>
                  </a:schemeClr>
                </a:solidFill>
                <a:effectLst/>
                <a:latin typeface="+mn-ea"/>
              </a:rPr>
              <a:t>和＂＋</a:t>
            </a:r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  <a:effectLst/>
                <a:latin typeface="+mn-ea"/>
              </a:rPr>
              <a:t>＂以及＂數字標號＂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effectLst/>
                <a:latin typeface="+mn-ea"/>
              </a:rPr>
              <a:t>開頭的</a:t>
            </a:r>
            <a:endParaRPr lang="en-US" altLang="zh-TW" sz="1600" dirty="0">
              <a:solidFill>
                <a:schemeClr val="bg2">
                  <a:lumMod val="50000"/>
                </a:schemeClr>
              </a:solidFill>
              <a:effectLst/>
              <a:latin typeface="+mn-ea"/>
            </a:endParaRPr>
          </a:p>
          <a:p>
            <a:pPr marL="285750" indent="-285750" algn="just">
              <a:lnSpc>
                <a:spcPct val="130000"/>
              </a:lnSpc>
              <a:buFont typeface="微软雅黑" panose="020B0503020204020204" charset="-122"/>
              <a:buChar char="•"/>
            </a:pPr>
            <a:endParaRPr lang="en-US" altLang="zh-TW" sz="1600" dirty="0">
              <a:solidFill>
                <a:schemeClr val="bg2">
                  <a:lumMod val="50000"/>
                </a:schemeClr>
              </a:solidFill>
              <a:effectLst/>
              <a:latin typeface="+mn-ea"/>
            </a:endParaRPr>
          </a:p>
          <a:p>
            <a:pPr algn="just">
              <a:lnSpc>
                <a:spcPct val="130000"/>
              </a:lnSpc>
            </a:pPr>
            <a:endParaRPr lang="en-US" altLang="zh-TW" sz="1600" dirty="0">
              <a:solidFill>
                <a:schemeClr val="bg2">
                  <a:lumMod val="50000"/>
                </a:schemeClr>
              </a:solidFill>
              <a:effectLst/>
              <a:latin typeface="+mn-ea"/>
            </a:endParaRPr>
          </a:p>
          <a:p>
            <a:pPr marL="285750" indent="-285750" algn="just">
              <a:lnSpc>
                <a:spcPct val="130000"/>
              </a:lnSpc>
              <a:buFont typeface="微软雅黑" panose="020B0503020204020204" charset="-122"/>
              <a:buChar char="•"/>
            </a:pP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effectLst/>
                <a:latin typeface="+mn-ea"/>
              </a:rPr>
              <a:t>抓取目標</a:t>
            </a:r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  <a:effectLst/>
                <a:latin typeface="+mn-ea"/>
              </a:rPr>
              <a:t>黑線以下文本塊</a:t>
            </a:r>
            <a:endParaRPr lang="en-US" altLang="zh-TW" sz="1600" b="1" dirty="0">
              <a:solidFill>
                <a:schemeClr val="accent4">
                  <a:lumMod val="50000"/>
                </a:schemeClr>
              </a:solidFill>
              <a:effectLst/>
              <a:latin typeface="+mn-ea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D2138F2-E285-4272-9982-8D3241AE5128}"/>
              </a:ext>
            </a:extLst>
          </p:cNvPr>
          <p:cNvGrpSpPr/>
          <p:nvPr/>
        </p:nvGrpSpPr>
        <p:grpSpPr>
          <a:xfrm>
            <a:off x="4636145" y="1923951"/>
            <a:ext cx="612415" cy="648653"/>
            <a:chOff x="1466196" y="1595050"/>
            <a:chExt cx="585412" cy="690906"/>
          </a:xfrm>
        </p:grpSpPr>
        <p:sp>
          <p:nvSpPr>
            <p:cNvPr id="16" name="直角三角形 15">
              <a:extLst>
                <a:ext uri="{FF2B5EF4-FFF2-40B4-BE49-F238E27FC236}">
                  <a16:creationId xmlns:a16="http://schemas.microsoft.com/office/drawing/2014/main" id="{598FBB37-DAF9-4CF0-9B0E-9017B29B19EA}"/>
                </a:ext>
              </a:extLst>
            </p:cNvPr>
            <p:cNvSpPr/>
            <p:nvPr/>
          </p:nvSpPr>
          <p:spPr bwMode="auto">
            <a:xfrm rot="5400000">
              <a:off x="1413449" y="1647797"/>
              <a:ext cx="690906" cy="585412"/>
            </a:xfrm>
            <a:prstGeom prst="rt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path path="circle">
                <a:fillToRect l="100000" b="10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outerShdw blurRad="63500" dist="12700" dir="2700000" algn="br" rotWithShape="0">
                <a:schemeClr val="accent2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>
                <a:solidFill>
                  <a:schemeClr val="lt1"/>
                </a:solidFill>
                <a:latin typeface="+mj-lt"/>
                <a:sym typeface="+mn-ea"/>
              </a:endParaRPr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ADBCCA9D-165F-4CE1-B3FC-B77524DE6804}"/>
                </a:ext>
              </a:extLst>
            </p:cNvPr>
            <p:cNvSpPr/>
            <p:nvPr/>
          </p:nvSpPr>
          <p:spPr bwMode="auto">
            <a:xfrm>
              <a:off x="1524036" y="1701724"/>
              <a:ext cx="199720" cy="222440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R" panose="00020600040101010101" pitchFamily="18" charset="-122"/>
                <a:sym typeface="微软雅黑" panose="020B0503020204020204" charset="-122"/>
              </a:endParaRPr>
            </a:p>
          </p:txBody>
        </p:sp>
      </p:grp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406A4B9-BDBA-4D4B-8740-280B4B91DCBE}"/>
              </a:ext>
            </a:extLst>
          </p:cNvPr>
          <p:cNvSpPr/>
          <p:nvPr/>
        </p:nvSpPr>
        <p:spPr bwMode="auto">
          <a:xfrm>
            <a:off x="5098768" y="5281311"/>
            <a:ext cx="1994464" cy="6491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Headnotes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B78C9E2A-E0E0-401F-8B65-BB3B05AE26C2}"/>
              </a:ext>
            </a:extLst>
          </p:cNvPr>
          <p:cNvGrpSpPr/>
          <p:nvPr/>
        </p:nvGrpSpPr>
        <p:grpSpPr>
          <a:xfrm>
            <a:off x="8061513" y="1923951"/>
            <a:ext cx="612415" cy="648653"/>
            <a:chOff x="1466196" y="1595050"/>
            <a:chExt cx="585412" cy="690906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2192A851-66AC-4D80-A833-E5DFE54B2089}"/>
                </a:ext>
              </a:extLst>
            </p:cNvPr>
            <p:cNvSpPr/>
            <p:nvPr/>
          </p:nvSpPr>
          <p:spPr bwMode="auto">
            <a:xfrm rot="5400000">
              <a:off x="1413449" y="1647797"/>
              <a:ext cx="690906" cy="585412"/>
            </a:xfrm>
            <a:prstGeom prst="rt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path path="circle">
                <a:fillToRect l="100000" b="10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outerShdw blurRad="63500" dist="12700" dir="2700000" algn="br" rotWithShape="0">
                <a:schemeClr val="accent2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>
                <a:latin typeface="+mj-lt"/>
                <a:sym typeface="+mn-ea"/>
              </a:endParaRPr>
            </a:p>
          </p:txBody>
        </p:sp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1322F823-9AA1-4B4E-A96B-8347EF0F1758}"/>
                </a:ext>
              </a:extLst>
            </p:cNvPr>
            <p:cNvSpPr/>
            <p:nvPr/>
          </p:nvSpPr>
          <p:spPr bwMode="auto">
            <a:xfrm>
              <a:off x="1524036" y="1701724"/>
              <a:ext cx="199720" cy="222440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R" panose="00020600040101010101" pitchFamily="18" charset="-122"/>
                <a:sym typeface="微软雅黑" panose="020B0503020204020204" charset="-122"/>
              </a:endParaRPr>
            </a:p>
          </p:txBody>
        </p:sp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5AF36E4-37E0-40C4-8845-002A4854A655}"/>
              </a:ext>
            </a:extLst>
          </p:cNvPr>
          <p:cNvSpPr/>
          <p:nvPr/>
        </p:nvSpPr>
        <p:spPr bwMode="auto">
          <a:xfrm>
            <a:off x="8524136" y="5281311"/>
            <a:ext cx="1994464" cy="6491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Footnotes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10AB764-0B62-4EAD-8345-849B7F1F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768" y="2425445"/>
            <a:ext cx="2220490" cy="1080608"/>
          </a:xfrm>
          <a:prstGeom prst="rect">
            <a:avLst/>
          </a:prstGeom>
        </p:spPr>
      </p:pic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780AC200-46B5-4049-8FF6-55367F4420A1}"/>
              </a:ext>
            </a:extLst>
          </p:cNvPr>
          <p:cNvSpPr/>
          <p:nvPr/>
        </p:nvSpPr>
        <p:spPr bwMode="auto">
          <a:xfrm>
            <a:off x="5471751" y="1970263"/>
            <a:ext cx="1338254" cy="357054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05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正則表達式</a:t>
            </a:r>
            <a:endParaRPr lang="zh-CN" altLang="en-US" sz="105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7163F52-E771-46FD-8CD3-2E04567C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864" y="3696090"/>
            <a:ext cx="2923991" cy="1207478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A22ED7B-A039-4565-BA4D-850AB68C0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971" y="3116105"/>
            <a:ext cx="3005465" cy="49554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BD8CD64-69A5-4F13-AA95-7D13F5E36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726" y="4095778"/>
            <a:ext cx="2933954" cy="80779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71AAA76-F479-4197-A4EF-48A22C94D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471" y="4690190"/>
            <a:ext cx="3068751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84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C5FC4C1D-8E26-4027-B10C-F1DE6CDE7388}"/>
              </a:ext>
            </a:extLst>
          </p:cNvPr>
          <p:cNvSpPr/>
          <p:nvPr/>
        </p:nvSpPr>
        <p:spPr>
          <a:xfrm>
            <a:off x="4636644" y="1923951"/>
            <a:ext cx="2919211" cy="4198354"/>
          </a:xfrm>
          <a:prstGeom prst="rect">
            <a:avLst/>
          </a:prstGeom>
          <a:gradFill flip="none" rotWithShape="1">
            <a:gsLst>
              <a:gs pos="35000">
                <a:schemeClr val="bg1">
                  <a:alpha val="10000"/>
                </a:schemeClr>
              </a:gs>
              <a:gs pos="100000">
                <a:schemeClr val="bg1">
                  <a:alpha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gradFill flip="none" rotWithShape="1">
              <a:gsLst>
                <a:gs pos="31000">
                  <a:schemeClr val="bg1">
                    <a:alpha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sp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OPPOSans R" panose="00020600040101010101" pitchFamily="18" charset="-122"/>
              <a:sym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0EBA49-B6BD-419B-A0A1-5FE099C77124}"/>
              </a:ext>
            </a:extLst>
          </p:cNvPr>
          <p:cNvSpPr/>
          <p:nvPr/>
        </p:nvSpPr>
        <p:spPr>
          <a:xfrm>
            <a:off x="8122021" y="1923951"/>
            <a:ext cx="2919211" cy="4198354"/>
          </a:xfrm>
          <a:prstGeom prst="rect">
            <a:avLst/>
          </a:prstGeom>
          <a:gradFill flip="none" rotWithShape="1">
            <a:gsLst>
              <a:gs pos="35000">
                <a:schemeClr val="bg1">
                  <a:alpha val="10000"/>
                </a:schemeClr>
              </a:gs>
              <a:gs pos="100000">
                <a:schemeClr val="bg1">
                  <a:alpha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gradFill flip="none" rotWithShape="1">
              <a:gsLst>
                <a:gs pos="31000">
                  <a:schemeClr val="bg1">
                    <a:alpha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sp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OPPOSans R" panose="00020600040101010101" pitchFamily="18" charset="-122"/>
              <a:sym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5D44B7A-2A57-4078-8026-183195B76E55}"/>
              </a:ext>
            </a:extLst>
          </p:cNvPr>
          <p:cNvSpPr/>
          <p:nvPr/>
        </p:nvSpPr>
        <p:spPr>
          <a:xfrm>
            <a:off x="1211775" y="1923951"/>
            <a:ext cx="2919211" cy="4198354"/>
          </a:xfrm>
          <a:prstGeom prst="rect">
            <a:avLst/>
          </a:prstGeom>
          <a:gradFill flip="none" rotWithShape="1">
            <a:gsLst>
              <a:gs pos="35000">
                <a:schemeClr val="bg1">
                  <a:alpha val="10000"/>
                </a:schemeClr>
              </a:gs>
              <a:gs pos="100000">
                <a:schemeClr val="bg1">
                  <a:alpha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gradFill flip="none" rotWithShape="1">
              <a:gsLst>
                <a:gs pos="31000">
                  <a:schemeClr val="bg1">
                    <a:alpha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sp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OPPOSans R" panose="00020600040101010101" pitchFamily="18" charset="-122"/>
              <a:sym typeface="+mn-ea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7F5CFAC-359E-491E-89A8-A8A1F31EE9DD}"/>
              </a:ext>
            </a:extLst>
          </p:cNvPr>
          <p:cNvGrpSpPr/>
          <p:nvPr/>
        </p:nvGrpSpPr>
        <p:grpSpPr>
          <a:xfrm>
            <a:off x="1211276" y="1923951"/>
            <a:ext cx="612415" cy="648653"/>
            <a:chOff x="1466196" y="1595050"/>
            <a:chExt cx="585412" cy="690906"/>
          </a:xfrm>
        </p:grpSpPr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id="{88D8605D-10BE-4ABA-B995-43E2D29E118A}"/>
                </a:ext>
              </a:extLst>
            </p:cNvPr>
            <p:cNvSpPr/>
            <p:nvPr/>
          </p:nvSpPr>
          <p:spPr bwMode="auto">
            <a:xfrm rot="5400000">
              <a:off x="1413449" y="1647797"/>
              <a:ext cx="690906" cy="585412"/>
            </a:xfrm>
            <a:prstGeom prst="rt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path path="circle">
                <a:fillToRect l="100000" b="10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outerShdw blurRad="63500" dist="12700" dir="2700000" algn="br" rotWithShape="0">
                <a:schemeClr val="accent2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>
                <a:latin typeface="+mj-lt"/>
                <a:sym typeface="+mn-ea"/>
              </a:endParaRPr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FA2103E3-44EE-4CDB-BEF5-3D68F4B9C605}"/>
                </a:ext>
              </a:extLst>
            </p:cNvPr>
            <p:cNvSpPr/>
            <p:nvPr/>
          </p:nvSpPr>
          <p:spPr bwMode="auto">
            <a:xfrm>
              <a:off x="1524036" y="1701724"/>
              <a:ext cx="199720" cy="222440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R" panose="00020600040101010101" pitchFamily="18" charset="-122"/>
                <a:sym typeface="微软雅黑" panose="020B0503020204020204" charset="-122"/>
              </a:endParaRPr>
            </a:p>
          </p:txBody>
        </p:sp>
      </p:grp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85B1C22F-50CF-45BA-8012-E66F632516D7}"/>
              </a:ext>
            </a:extLst>
          </p:cNvPr>
          <p:cNvSpPr/>
          <p:nvPr/>
        </p:nvSpPr>
        <p:spPr bwMode="auto">
          <a:xfrm>
            <a:off x="1673899" y="5281185"/>
            <a:ext cx="1994464" cy="6491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Opinion by</a:t>
            </a:r>
            <a:endParaRPr lang="zh-CN" altLang="en-US" sz="2400" dirty="0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AF3942E-2EBE-480A-A606-FF749CB6CF11}"/>
              </a:ext>
            </a:extLst>
          </p:cNvPr>
          <p:cNvSpPr/>
          <p:nvPr/>
        </p:nvSpPr>
        <p:spPr>
          <a:xfrm>
            <a:off x="1072761" y="2484006"/>
            <a:ext cx="2979718" cy="29050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微软雅黑" panose="020B0503020204020204" charset="-122"/>
              <a:buChar char="•"/>
            </a:pP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marL="285750" indent="-285750" algn="dist">
              <a:lnSpc>
                <a:spcPct val="150000"/>
              </a:lnSpc>
              <a:buFont typeface="微软雅黑" panose="020B0503020204020204" charset="-122"/>
              <a:buChar char="•"/>
            </a:pPr>
            <a:r>
              <a:rPr lang="zh-TW" altLang="en-US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+mn-ea"/>
              </a:rPr>
              <a:t>檢察官、法官、寫意見的人</a:t>
            </a:r>
            <a:endParaRPr lang="en-US" altLang="zh-TW" sz="1600" b="0" i="0" u="none" strike="noStrike" dirty="0">
              <a:solidFill>
                <a:schemeClr val="bg2">
                  <a:lumMod val="50000"/>
                </a:schemeClr>
              </a:solidFill>
              <a:effectLst/>
              <a:latin typeface="+mn-ea"/>
            </a:endParaRPr>
          </a:p>
          <a:p>
            <a:pPr marL="285750" indent="-285750" algn="dist">
              <a:lnSpc>
                <a:spcPct val="150000"/>
              </a:lnSpc>
              <a:buFont typeface="微软雅黑" panose="020B0503020204020204" charset="-122"/>
              <a:buChar char="•"/>
            </a:pPr>
            <a:r>
              <a:rPr lang="en-US" altLang="zh-TW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+mn-ea"/>
              </a:rPr>
              <a:t>Judges</a:t>
            </a:r>
            <a:r>
              <a:rPr lang="zh-TW" altLang="en-US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+mn-ea"/>
              </a:rPr>
              <a:t>和</a:t>
            </a:r>
            <a:r>
              <a:rPr lang="en-US" altLang="zh-TW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+mn-ea"/>
              </a:rPr>
              <a:t>Counsel</a:t>
            </a:r>
            <a:r>
              <a:rPr lang="zh-TW" altLang="en-US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+mn-ea"/>
              </a:rPr>
              <a:t>混淆，</a:t>
            </a:r>
            <a:r>
              <a:rPr lang="zh-TW" altLang="en-US" sz="1600" b="1" i="0" u="none" strike="noStrike" dirty="0">
                <a:solidFill>
                  <a:schemeClr val="accent4">
                    <a:lumMod val="50000"/>
                  </a:schemeClr>
                </a:solidFill>
                <a:effectLst/>
                <a:latin typeface="+mn-ea"/>
              </a:rPr>
              <a:t>將正則表達式界設定得更嚴謹</a:t>
            </a:r>
            <a:r>
              <a:rPr lang="zh-TW" altLang="en-US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+mn-ea"/>
              </a:rPr>
              <a:t>一點</a:t>
            </a:r>
            <a:r>
              <a:rPr lang="en-US" altLang="zh-TW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+mn-ea"/>
              </a:rPr>
              <a:t>, </a:t>
            </a:r>
            <a:r>
              <a:rPr lang="zh-TW" altLang="en-US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+mn-ea"/>
              </a:rPr>
              <a:t>確保遇到下一個標記</a:t>
            </a:r>
            <a:r>
              <a:rPr lang="en-US" altLang="zh-TW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+mn-ea"/>
              </a:rPr>
              <a:t>"Opinion"</a:t>
            </a:r>
            <a:r>
              <a:rPr lang="zh-TW" altLang="en-US" sz="16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+mn-ea"/>
              </a:rPr>
              <a:t>時停止</a:t>
            </a:r>
            <a:br>
              <a:rPr lang="zh-TW" altLang="en-US" sz="1800" b="0" dirty="0">
                <a:effectLst/>
              </a:rPr>
            </a:br>
            <a:endParaRPr lang="zh-CN" altLang="en-US" sz="1600" dirty="0">
              <a:latin typeface="+mn-ea"/>
              <a:cs typeface="OPPOSans R" panose="00020600040101010101" pitchFamily="18" charset="-122"/>
              <a:sym typeface="微软雅黑" panose="020B050302020402020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147FEA5-97FE-477B-9839-7DDE0471F45F}"/>
              </a:ext>
            </a:extLst>
          </p:cNvPr>
          <p:cNvSpPr/>
          <p:nvPr/>
        </p:nvSpPr>
        <p:spPr>
          <a:xfrm>
            <a:off x="4548070" y="3248160"/>
            <a:ext cx="2762697" cy="189551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微软雅黑" panose="020B0503020204020204" charset="-122"/>
              <a:buChar char="•"/>
            </a:pPr>
            <a:r>
              <a:rPr lang="zh-TW" altLang="en-US" sz="16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排除其他抓取方法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，像是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Footnotes, Opinion by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微软雅黑" panose="020B0503020204020204" charset="-122"/>
              <a:buChar char="•"/>
            </a:pP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抓取以</a:t>
            </a:r>
            <a:r>
              <a:rPr lang="en-US" altLang="zh-TW" sz="16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”Opinion”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開頭的標題和</a:t>
            </a:r>
            <a:r>
              <a:rPr lang="en-US" altLang="zh-TW" sz="16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”End of document”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結尾的文本</a:t>
            </a:r>
            <a:endParaRPr lang="zh-CN" altLang="en-US" sz="1600" b="1" dirty="0">
              <a:latin typeface="+mn-ea"/>
              <a:cs typeface="OPPOSans R" panose="00020600040101010101" pitchFamily="18" charset="-122"/>
              <a:sym typeface="微软雅黑" panose="020B0503020204020204" charset="-122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D2138F2-E285-4272-9982-8D3241AE5128}"/>
              </a:ext>
            </a:extLst>
          </p:cNvPr>
          <p:cNvGrpSpPr/>
          <p:nvPr/>
        </p:nvGrpSpPr>
        <p:grpSpPr>
          <a:xfrm>
            <a:off x="4636145" y="1923951"/>
            <a:ext cx="612415" cy="648653"/>
            <a:chOff x="1466196" y="1595050"/>
            <a:chExt cx="585412" cy="690906"/>
          </a:xfrm>
        </p:grpSpPr>
        <p:sp>
          <p:nvSpPr>
            <p:cNvPr id="16" name="直角三角形 15">
              <a:extLst>
                <a:ext uri="{FF2B5EF4-FFF2-40B4-BE49-F238E27FC236}">
                  <a16:creationId xmlns:a16="http://schemas.microsoft.com/office/drawing/2014/main" id="{598FBB37-DAF9-4CF0-9B0E-9017B29B19EA}"/>
                </a:ext>
              </a:extLst>
            </p:cNvPr>
            <p:cNvSpPr/>
            <p:nvPr/>
          </p:nvSpPr>
          <p:spPr bwMode="auto">
            <a:xfrm rot="5400000">
              <a:off x="1413449" y="1647797"/>
              <a:ext cx="690906" cy="585412"/>
            </a:xfrm>
            <a:prstGeom prst="rt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path path="circle">
                <a:fillToRect l="100000" b="10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outerShdw blurRad="63500" dist="12700" dir="2700000" algn="br" rotWithShape="0">
                <a:schemeClr val="accent2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>
                <a:solidFill>
                  <a:schemeClr val="lt1"/>
                </a:solidFill>
                <a:latin typeface="+mj-lt"/>
                <a:sym typeface="+mn-ea"/>
              </a:endParaRPr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ADBCCA9D-165F-4CE1-B3FC-B77524DE6804}"/>
                </a:ext>
              </a:extLst>
            </p:cNvPr>
            <p:cNvSpPr/>
            <p:nvPr/>
          </p:nvSpPr>
          <p:spPr bwMode="auto">
            <a:xfrm>
              <a:off x="1524036" y="1701724"/>
              <a:ext cx="199720" cy="222440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R" panose="00020600040101010101" pitchFamily="18" charset="-122"/>
                <a:sym typeface="微软雅黑" panose="020B0503020204020204" charset="-122"/>
              </a:endParaRPr>
            </a:p>
          </p:txBody>
        </p:sp>
      </p:grp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406A4B9-BDBA-4D4B-8740-280B4B91DCBE}"/>
              </a:ext>
            </a:extLst>
          </p:cNvPr>
          <p:cNvSpPr/>
          <p:nvPr/>
        </p:nvSpPr>
        <p:spPr bwMode="auto">
          <a:xfrm>
            <a:off x="5098768" y="5281311"/>
            <a:ext cx="1994464" cy="6491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Opinion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B78C9E2A-E0E0-401F-8B65-BB3B05AE26C2}"/>
              </a:ext>
            </a:extLst>
          </p:cNvPr>
          <p:cNvGrpSpPr/>
          <p:nvPr/>
        </p:nvGrpSpPr>
        <p:grpSpPr>
          <a:xfrm>
            <a:off x="8061513" y="1923951"/>
            <a:ext cx="612415" cy="648653"/>
            <a:chOff x="1466196" y="1595050"/>
            <a:chExt cx="585412" cy="690906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2192A851-66AC-4D80-A833-E5DFE54B2089}"/>
                </a:ext>
              </a:extLst>
            </p:cNvPr>
            <p:cNvSpPr/>
            <p:nvPr/>
          </p:nvSpPr>
          <p:spPr bwMode="auto">
            <a:xfrm rot="5400000">
              <a:off x="1413449" y="1647797"/>
              <a:ext cx="690906" cy="585412"/>
            </a:xfrm>
            <a:prstGeom prst="rtTriangl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path path="circle">
                <a:fillToRect l="100000" b="10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outerShdw blurRad="63500" dist="12700" dir="2700000" algn="br" rotWithShape="0">
                <a:schemeClr val="accent2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>
                <a:latin typeface="+mj-lt"/>
                <a:sym typeface="+mn-ea"/>
              </a:endParaRPr>
            </a:p>
          </p:txBody>
        </p:sp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1322F823-9AA1-4B4E-A96B-8347EF0F1758}"/>
                </a:ext>
              </a:extLst>
            </p:cNvPr>
            <p:cNvSpPr/>
            <p:nvPr/>
          </p:nvSpPr>
          <p:spPr bwMode="auto">
            <a:xfrm>
              <a:off x="1524036" y="1701724"/>
              <a:ext cx="199720" cy="222440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R" panose="00020600040101010101" pitchFamily="18" charset="-122"/>
                <a:sym typeface="微软雅黑" panose="020B0503020204020204" charset="-122"/>
              </a:endParaRPr>
            </a:p>
          </p:txBody>
        </p:sp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5AF36E4-37E0-40C4-8845-002A4854A655}"/>
              </a:ext>
            </a:extLst>
          </p:cNvPr>
          <p:cNvSpPr/>
          <p:nvPr/>
        </p:nvSpPr>
        <p:spPr bwMode="auto">
          <a:xfrm>
            <a:off x="8524136" y="5281311"/>
            <a:ext cx="1994464" cy="6491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範例文本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2CF71A5-BA24-4CC7-936E-EE98E601C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30" y="2655098"/>
            <a:ext cx="3262156" cy="375563"/>
          </a:xfrm>
          <a:prstGeom prst="rect">
            <a:avLst/>
          </a:prstGeom>
        </p:spPr>
      </p:pic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D479E67-2F3B-489F-A3FF-AF9078712218}"/>
              </a:ext>
            </a:extLst>
          </p:cNvPr>
          <p:cNvSpPr/>
          <p:nvPr/>
        </p:nvSpPr>
        <p:spPr bwMode="auto">
          <a:xfrm>
            <a:off x="1799236" y="2190886"/>
            <a:ext cx="1338254" cy="357054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05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正則表達式</a:t>
            </a:r>
            <a:endParaRPr lang="zh-CN" altLang="en-US" sz="105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E45CCFC-3ABF-4AF0-8165-E31FC089D619}"/>
              </a:ext>
            </a:extLst>
          </p:cNvPr>
          <p:cNvSpPr/>
          <p:nvPr/>
        </p:nvSpPr>
        <p:spPr bwMode="auto">
          <a:xfrm>
            <a:off x="9017210" y="2214488"/>
            <a:ext cx="1008316" cy="35705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05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Footnotes</a:t>
            </a:r>
            <a:endParaRPr lang="zh-CN" altLang="en-US" sz="105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077F7D5-7961-4C71-83E5-EA03CAD2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021" y="2672754"/>
            <a:ext cx="2919211" cy="1278769"/>
          </a:xfrm>
          <a:prstGeom prst="rect">
            <a:avLst/>
          </a:prstGeom>
        </p:spPr>
      </p:pic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3C0EB0DF-2BB9-4E42-900E-71E69954785A}"/>
              </a:ext>
            </a:extLst>
          </p:cNvPr>
          <p:cNvSpPr/>
          <p:nvPr/>
        </p:nvSpPr>
        <p:spPr bwMode="auto">
          <a:xfrm>
            <a:off x="5591841" y="2214488"/>
            <a:ext cx="1008316" cy="35705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05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Opinion</a:t>
            </a:r>
            <a:endParaRPr lang="zh-CN" altLang="en-US" sz="105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A9D220ED-00E6-42C6-A20A-B6EF6B902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917" y="2715910"/>
            <a:ext cx="3189004" cy="467214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0FADF9DA-D4A4-4E87-B53D-3349DE9AF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733" y="4440317"/>
            <a:ext cx="2798492" cy="649188"/>
          </a:xfrm>
          <a:prstGeom prst="rect">
            <a:avLst/>
          </a:prstGeom>
        </p:spPr>
      </p:pic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3AB7E286-D6F9-4CCE-83A4-1AA7FCA97F6F}"/>
              </a:ext>
            </a:extLst>
          </p:cNvPr>
          <p:cNvSpPr/>
          <p:nvPr/>
        </p:nvSpPr>
        <p:spPr bwMode="auto">
          <a:xfrm>
            <a:off x="9017210" y="4017393"/>
            <a:ext cx="1008316" cy="35705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05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Opinion by</a:t>
            </a:r>
            <a:endParaRPr lang="zh-CN" altLang="en-US" sz="105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1988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52CF340-7029-42E5-A68A-917EBB34F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62" y="1192676"/>
            <a:ext cx="8791589" cy="4929629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B9C98BD-9C5E-419E-855F-151E8DB469E9}"/>
              </a:ext>
            </a:extLst>
          </p:cNvPr>
          <p:cNvSpPr/>
          <p:nvPr/>
        </p:nvSpPr>
        <p:spPr bwMode="auto">
          <a:xfrm>
            <a:off x="5490673" y="735695"/>
            <a:ext cx="1210654" cy="38951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200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知識圖譜</a:t>
            </a:r>
            <a:endParaRPr lang="zh-CN" altLang="en-US" sz="1200" dirty="0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5403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>
            <a:extLst>
              <a:ext uri="{FF2B5EF4-FFF2-40B4-BE49-F238E27FC236}">
                <a16:creationId xmlns:a16="http://schemas.microsoft.com/office/drawing/2014/main" id="{036297A9-CBEC-4F48-8E5E-C440DCA19F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33" t="28564" r="3996" b="2366"/>
          <a:stretch>
            <a:fillRect/>
          </a:stretch>
        </p:blipFill>
        <p:spPr>
          <a:xfrm>
            <a:off x="5354491" y="2396795"/>
            <a:ext cx="6008149" cy="342784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0988C4E-F465-48A5-A92B-74DF5975B8C4}"/>
              </a:ext>
            </a:extLst>
          </p:cNvPr>
          <p:cNvSpPr txBox="1"/>
          <p:nvPr/>
        </p:nvSpPr>
        <p:spPr>
          <a:xfrm>
            <a:off x="1021111" y="1812823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20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lvl="0" algn="l" defTabSz="914400">
              <a:defRPr/>
            </a:pPr>
            <a:r>
              <a:rPr lang="zh-TW" altLang="en-US" b="0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研究缺口</a:t>
            </a:r>
            <a:endParaRPr lang="zh-CN" altLang="en-US" b="0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DADF69-DC28-4856-A883-5C576C83630F}"/>
              </a:ext>
            </a:extLst>
          </p:cNvPr>
          <p:cNvSpPr/>
          <p:nvPr/>
        </p:nvSpPr>
        <p:spPr>
          <a:xfrm>
            <a:off x="1021111" y="2341233"/>
            <a:ext cx="4333380" cy="19590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對於優化算力和使用更大模型都是為了解決</a:t>
            </a:r>
            <a:r>
              <a:rPr lang="zh-TW" altLang="en-US" sz="1400" b="1" dirty="0">
                <a:solidFill>
                  <a:schemeClr val="accent4">
                    <a:lumMod val="50000"/>
                  </a:schemeClr>
                </a:solidFill>
              </a:rPr>
              <a:t>微調模型使用的資料有限</a:t>
            </a:r>
            <a:endParaRPr lang="en-US" altLang="zh-TW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可以使用其他文本資料去預測進入障礙相關文本，像是</a:t>
            </a:r>
            <a:r>
              <a:rPr lang="en-US" altLang="zh-TW" sz="1400" b="1" dirty="0">
                <a:solidFill>
                  <a:schemeClr val="accent4">
                    <a:lumMod val="50000"/>
                  </a:schemeClr>
                </a:solidFill>
              </a:rPr>
              <a:t>Footnotes</a:t>
            </a:r>
            <a:r>
              <a:rPr lang="zh-TW" altLang="en-US" sz="1400" b="1" dirty="0">
                <a:solidFill>
                  <a:schemeClr val="accent4">
                    <a:lumMod val="50000"/>
                  </a:schemeClr>
                </a:solidFill>
              </a:rPr>
              <a:t>、</a:t>
            </a:r>
            <a:r>
              <a:rPr lang="en-US" altLang="zh-TW" sz="1400" b="1" dirty="0">
                <a:solidFill>
                  <a:schemeClr val="accent4">
                    <a:lumMod val="50000"/>
                  </a:schemeClr>
                </a:solidFill>
              </a:rPr>
              <a:t>Headnotes</a:t>
            </a:r>
            <a:r>
              <a:rPr lang="zh-TW" altLang="en-US" sz="1400" b="1" dirty="0">
                <a:solidFill>
                  <a:schemeClr val="accent4">
                    <a:lumMod val="50000"/>
                  </a:schemeClr>
                </a:solidFill>
              </a:rPr>
              <a:t> 、</a:t>
            </a:r>
            <a:r>
              <a:rPr lang="en-US" altLang="zh-TW" sz="1400" b="1" dirty="0">
                <a:solidFill>
                  <a:schemeClr val="accent4">
                    <a:lumMod val="50000"/>
                  </a:schemeClr>
                </a:solidFill>
              </a:rPr>
              <a:t>Core Terms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針對</a:t>
            </a:r>
            <a:r>
              <a:rPr lang="en-US" altLang="zh-TW" sz="1400" b="1" dirty="0">
                <a:solidFill>
                  <a:schemeClr val="accent4">
                    <a:lumMod val="50000"/>
                  </a:schemeClr>
                </a:solidFill>
              </a:rPr>
              <a:t>Supreme Court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的資料需要更深入探討分析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35FE63E-44E3-4771-A482-47ED7900D289}"/>
              </a:ext>
            </a:extLst>
          </p:cNvPr>
          <p:cNvCxnSpPr>
            <a:cxnSpLocks/>
          </p:cNvCxnSpPr>
          <p:nvPr/>
        </p:nvCxnSpPr>
        <p:spPr>
          <a:xfrm>
            <a:off x="1121144" y="2287233"/>
            <a:ext cx="44308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5B721716-7094-4211-9973-A78B1888DC53}"/>
              </a:ext>
            </a:extLst>
          </p:cNvPr>
          <p:cNvSpPr txBox="1"/>
          <p:nvPr/>
        </p:nvSpPr>
        <p:spPr>
          <a:xfrm>
            <a:off x="1021111" y="411071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20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lvl="0" algn="l" defTabSz="914400">
              <a:defRPr/>
            </a:pPr>
            <a:r>
              <a:rPr lang="zh-TW" altLang="en-US" b="0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短期目標</a:t>
            </a:r>
            <a:endParaRPr lang="zh-CN" altLang="en-US" b="0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B30BD19-408C-4A1E-8F6F-1E5FA165201C}"/>
              </a:ext>
            </a:extLst>
          </p:cNvPr>
          <p:cNvSpPr/>
          <p:nvPr/>
        </p:nvSpPr>
        <p:spPr>
          <a:xfrm>
            <a:off x="1021111" y="4639129"/>
            <a:ext cx="4333380" cy="13465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先從微調的資料著手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TW" altLang="en-US" sz="1400" b="1" dirty="0">
                <a:solidFill>
                  <a:schemeClr val="accent4">
                    <a:lumMod val="50000"/>
                  </a:schemeClr>
                </a:solidFill>
              </a:rPr>
              <a:t>解決模型預測文本傾向於微調使用的資料</a:t>
            </a:r>
            <a:endParaRPr lang="en-US" altLang="zh-TW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探索更多</a:t>
            </a:r>
            <a:r>
              <a:rPr lang="zh-TW" altLang="en-US" sz="1400" b="1" dirty="0">
                <a:solidFill>
                  <a:schemeClr val="accent4">
                    <a:lumMod val="50000"/>
                  </a:schemeClr>
                </a:solidFill>
              </a:rPr>
              <a:t>與進入障礙相關的關鍵詞和定義</a:t>
            </a:r>
            <a:endParaRPr lang="en-US" altLang="zh-TW" sz="1400" b="1" dirty="0">
              <a:solidFill>
                <a:schemeClr val="accent4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深入分析檢索到進入障礙的判例與結果是否吻合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894CB85-6CCF-4EDE-9520-0780BBC315A1}"/>
              </a:ext>
            </a:extLst>
          </p:cNvPr>
          <p:cNvCxnSpPr>
            <a:cxnSpLocks/>
          </p:cNvCxnSpPr>
          <p:nvPr/>
        </p:nvCxnSpPr>
        <p:spPr>
          <a:xfrm>
            <a:off x="1121144" y="4585129"/>
            <a:ext cx="44308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588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>
            <a:extLst>
              <a:ext uri="{FF2B5EF4-FFF2-40B4-BE49-F238E27FC236}">
                <a16:creationId xmlns:a16="http://schemas.microsoft.com/office/drawing/2014/main" id="{7B302F5D-F5B3-4E10-8035-B64D7662F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00" y="2069900"/>
            <a:ext cx="10392999" cy="4182243"/>
          </a:xfrm>
          <a:prstGeom prst="rect">
            <a:avLst/>
          </a:prstGeom>
        </p:spPr>
      </p:pic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BB16246A-B409-4D7D-B81A-E9A1DF825AB1}"/>
              </a:ext>
            </a:extLst>
          </p:cNvPr>
          <p:cNvSpPr/>
          <p:nvPr/>
        </p:nvSpPr>
        <p:spPr bwMode="auto">
          <a:xfrm>
            <a:off x="981562" y="1550549"/>
            <a:ext cx="1210654" cy="38951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200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段落裁切</a:t>
            </a:r>
            <a:endParaRPr lang="zh-CN" altLang="en-US" sz="1200" dirty="0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6F4E6313-845E-4CAF-B6A1-B658B5B6DF7E}"/>
              </a:ext>
            </a:extLst>
          </p:cNvPr>
          <p:cNvSpPr/>
          <p:nvPr/>
        </p:nvSpPr>
        <p:spPr bwMode="auto">
          <a:xfrm>
            <a:off x="2924287" y="1420712"/>
            <a:ext cx="1210654" cy="6491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200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算力有限</a:t>
            </a:r>
            <a:endParaRPr lang="en-US" altLang="zh-TW" sz="1200" dirty="0">
              <a:solidFill>
                <a:schemeClr val="lt1"/>
              </a:solidFill>
              <a:latin typeface="+mj-ea"/>
              <a:ea typeface="+mj-ea"/>
              <a:sym typeface="+mn-ea"/>
            </a:endParaRPr>
          </a:p>
          <a:p>
            <a:pPr algn="ctr"/>
            <a:r>
              <a:rPr lang="zh-TW" altLang="en-US" sz="1200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部分資料</a:t>
            </a:r>
            <a:endParaRPr lang="zh-CN" altLang="en-US" sz="1200" dirty="0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29FBB73-684A-43AF-BD87-57C4F849F5B2}"/>
              </a:ext>
            </a:extLst>
          </p:cNvPr>
          <p:cNvSpPr/>
          <p:nvPr/>
        </p:nvSpPr>
        <p:spPr bwMode="auto">
          <a:xfrm>
            <a:off x="5432057" y="1420712"/>
            <a:ext cx="1210654" cy="6491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200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關鍵詞定義影響重大</a:t>
            </a:r>
            <a:endParaRPr lang="zh-CN" altLang="en-US" sz="1200" dirty="0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E8F038C0-70D0-4ED6-B0A1-B57D010426B1}"/>
              </a:ext>
            </a:extLst>
          </p:cNvPr>
          <p:cNvSpPr/>
          <p:nvPr/>
        </p:nvSpPr>
        <p:spPr bwMode="auto">
          <a:xfrm>
            <a:off x="8526948" y="1420712"/>
            <a:ext cx="1743497" cy="64918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200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微調使用的資料佔檢索結果比例大</a:t>
            </a:r>
            <a:endParaRPr lang="zh-CN" altLang="en-US" sz="1200" dirty="0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8199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字方塊 35">
            <a:extLst>
              <a:ext uri="{FF2B5EF4-FFF2-40B4-BE49-F238E27FC236}">
                <a16:creationId xmlns:a16="http://schemas.microsoft.com/office/drawing/2014/main" id="{7268368D-AD73-4432-A4C8-1BDDE3D10B19}"/>
              </a:ext>
            </a:extLst>
          </p:cNvPr>
          <p:cNvSpPr txBox="1"/>
          <p:nvPr/>
        </p:nvSpPr>
        <p:spPr>
          <a:xfrm>
            <a:off x="1885037" y="2000743"/>
            <a:ext cx="1838708" cy="10156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dist">
              <a:defRPr sz="6600">
                <a:gradFill>
                  <a:gsLst>
                    <a:gs pos="0">
                      <a:schemeClr val="accent2"/>
                    </a:gs>
                    <a:gs pos="100000">
                      <a:schemeClr val="accent2"/>
                    </a:gs>
                    <a:gs pos="48000">
                      <a:schemeClr val="accent1">
                        <a:lumMod val="72000"/>
                        <a:lumOff val="28000"/>
                      </a:schemeClr>
                    </a:gs>
                  </a:gsLst>
                  <a:lin ang="2700000" scaled="0"/>
                </a:gradFill>
                <a:effectLst>
                  <a:outerShdw blurRad="50800" dist="38100" dir="2700000" algn="tl" rotWithShape="0">
                    <a:schemeClr val="accent1">
                      <a:lumMod val="75000"/>
                      <a:alpha val="50000"/>
                    </a:schemeClr>
                  </a:outerShdw>
                </a:effectLst>
                <a:latin typeface="OPPOSans H" panose="00020600040101010101" pitchFamily="18" charset="-122"/>
                <a:ea typeface="OPPOSans H" panose="00020600040101010101" pitchFamily="18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BF24333-F138-44A4-95CB-6D3D4A1096DA}"/>
              </a:ext>
            </a:extLst>
          </p:cNvPr>
          <p:cNvSpPr txBox="1"/>
          <p:nvPr/>
        </p:nvSpPr>
        <p:spPr>
          <a:xfrm>
            <a:off x="2366477" y="3020880"/>
            <a:ext cx="1838708" cy="10156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dist">
              <a:defRPr sz="6600">
                <a:gradFill>
                  <a:gsLst>
                    <a:gs pos="0">
                      <a:schemeClr val="accent2"/>
                    </a:gs>
                    <a:gs pos="100000">
                      <a:schemeClr val="accent2"/>
                    </a:gs>
                    <a:gs pos="48000">
                      <a:schemeClr val="accent1">
                        <a:lumMod val="72000"/>
                        <a:lumOff val="28000"/>
                      </a:schemeClr>
                    </a:gs>
                  </a:gsLst>
                  <a:lin ang="2700000" scaled="0"/>
                </a:gradFill>
                <a:effectLst>
                  <a:outerShdw blurRad="50800" dist="38100" dir="2700000" algn="tl" rotWithShape="0">
                    <a:schemeClr val="accent1">
                      <a:lumMod val="75000"/>
                      <a:alpha val="50000"/>
                    </a:schemeClr>
                  </a:outerShdw>
                </a:effectLst>
                <a:latin typeface="OPPOSans H" panose="00020600040101010101" pitchFamily="18" charset="-122"/>
                <a:ea typeface="OPPOSans H" panose="00020600040101010101" pitchFamily="18" charset="-122"/>
              </a:defRPr>
            </a:lvl1pPr>
          </a:lstStyle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錄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E7FA8EE-38AA-4B66-BF48-6F79C3C2DAA6}"/>
              </a:ext>
            </a:extLst>
          </p:cNvPr>
          <p:cNvSpPr txBox="1"/>
          <p:nvPr/>
        </p:nvSpPr>
        <p:spPr>
          <a:xfrm>
            <a:off x="2417312" y="2906516"/>
            <a:ext cx="615553" cy="18847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b="1">
                <a:ea typeface="+mj-ea"/>
              </a:rPr>
              <a:t>Contents</a:t>
            </a:r>
            <a:endParaRPr lang="zh-CN" altLang="en-US" sz="2800" b="1">
              <a:ea typeface="+mj-ea"/>
            </a:endParaRP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A6AC69D2-3546-45B4-B8E7-BD261403AB05}"/>
              </a:ext>
            </a:extLst>
          </p:cNvPr>
          <p:cNvSpPr/>
          <p:nvPr/>
        </p:nvSpPr>
        <p:spPr>
          <a:xfrm>
            <a:off x="5343337" y="1610214"/>
            <a:ext cx="1505324" cy="622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2800">
                <a:latin typeface="+mj-lt"/>
              </a:rPr>
              <a:t>01</a:t>
            </a:r>
            <a:endParaRPr lang="zh-CN" altLang="en-US" sz="2800">
              <a:latin typeface="+mj-lt"/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FBDCDDE4-13F3-4EC6-8BF7-15E556385733}"/>
              </a:ext>
            </a:extLst>
          </p:cNvPr>
          <p:cNvSpPr/>
          <p:nvPr/>
        </p:nvSpPr>
        <p:spPr>
          <a:xfrm>
            <a:off x="5343337" y="2615305"/>
            <a:ext cx="1505324" cy="622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2800">
                <a:latin typeface="+mj-lt"/>
              </a:rPr>
              <a:t>02</a:t>
            </a:r>
            <a:endParaRPr lang="zh-CN" altLang="en-US" sz="2800">
              <a:latin typeface="+mj-lt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2D7250DA-E7C4-46F0-899A-4DBBEAB1B8EA}"/>
              </a:ext>
            </a:extLst>
          </p:cNvPr>
          <p:cNvSpPr/>
          <p:nvPr/>
        </p:nvSpPr>
        <p:spPr>
          <a:xfrm>
            <a:off x="5343337" y="3620396"/>
            <a:ext cx="1505324" cy="622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2800">
                <a:latin typeface="+mj-lt"/>
              </a:rPr>
              <a:t>03</a:t>
            </a:r>
            <a:endParaRPr lang="zh-CN" altLang="en-US" sz="2800">
              <a:latin typeface="+mj-lt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A726E8BF-3E55-4E59-B6DB-DA605A89AE17}"/>
              </a:ext>
            </a:extLst>
          </p:cNvPr>
          <p:cNvSpPr/>
          <p:nvPr/>
        </p:nvSpPr>
        <p:spPr>
          <a:xfrm>
            <a:off x="5343337" y="4625487"/>
            <a:ext cx="1505324" cy="622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CN" sz="2800">
                <a:latin typeface="+mj-lt"/>
              </a:rPr>
              <a:t>04</a:t>
            </a:r>
            <a:endParaRPr lang="zh-CN" altLang="en-US" sz="2800">
              <a:latin typeface="+mj-lt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D3105A2-F29E-415C-BB9D-331787A1E42A}"/>
              </a:ext>
            </a:extLst>
          </p:cNvPr>
          <p:cNvSpPr txBox="1"/>
          <p:nvPr/>
        </p:nvSpPr>
        <p:spPr>
          <a:xfrm>
            <a:off x="7254071" y="1711006"/>
            <a:ext cx="1538794" cy="429362"/>
          </a:xfrm>
          <a:prstGeom prst="rect">
            <a:avLst/>
          </a:prstGeom>
          <a:noFill/>
          <a:effectLst/>
        </p:spPr>
        <p:txBody>
          <a:bodyPr wrap="square" lIns="85039" tIns="42520" rIns="85039" bIns="42520" rtlCol="0">
            <a:spAutoFit/>
          </a:bodyPr>
          <a:lstStyle/>
          <a:p>
            <a:pPr algn="dist"/>
            <a:r>
              <a:rPr kumimoji="1" lang="zh-TW" altLang="en-US" sz="2232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研究</a:t>
            </a:r>
            <a:r>
              <a:rPr kumimoji="1" lang="zh-CN" altLang="en-US" sz="2232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背景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78DD30D-BFA9-4D03-91D8-01B73D365975}"/>
              </a:ext>
            </a:extLst>
          </p:cNvPr>
          <p:cNvSpPr txBox="1"/>
          <p:nvPr/>
        </p:nvSpPr>
        <p:spPr>
          <a:xfrm>
            <a:off x="7254071" y="2625107"/>
            <a:ext cx="1538795" cy="429362"/>
          </a:xfrm>
          <a:prstGeom prst="rect">
            <a:avLst/>
          </a:prstGeom>
          <a:noFill/>
          <a:effectLst/>
        </p:spPr>
        <p:txBody>
          <a:bodyPr wrap="square" lIns="85039" tIns="42520" rIns="85039" bIns="42520" rtlCol="0">
            <a:spAutoFit/>
          </a:bodyPr>
          <a:lstStyle/>
          <a:p>
            <a:pPr algn="dist"/>
            <a:r>
              <a:rPr kumimoji="1" lang="zh-CN" altLang="en-US" sz="2232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文獻探討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068B349-D90B-4B28-9617-E1FB00340DB1}"/>
              </a:ext>
            </a:extLst>
          </p:cNvPr>
          <p:cNvSpPr txBox="1"/>
          <p:nvPr/>
        </p:nvSpPr>
        <p:spPr>
          <a:xfrm>
            <a:off x="7254071" y="3704730"/>
            <a:ext cx="1505324" cy="429362"/>
          </a:xfrm>
          <a:prstGeom prst="rect">
            <a:avLst/>
          </a:prstGeom>
          <a:noFill/>
          <a:effectLst/>
        </p:spPr>
        <p:txBody>
          <a:bodyPr wrap="square" lIns="85039" tIns="42520" rIns="85039" bIns="42520" rtlCol="0">
            <a:spAutoFit/>
          </a:bodyPr>
          <a:lstStyle/>
          <a:p>
            <a:pPr algn="dist"/>
            <a:r>
              <a:rPr kumimoji="1" lang="zh-TW" altLang="en-US" sz="2232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研究方法</a:t>
            </a:r>
            <a:endParaRPr kumimoji="1" lang="zh-CN" altLang="en-US" sz="2232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216615E7-C79D-4784-808E-4C9D3D134DD2}"/>
              </a:ext>
            </a:extLst>
          </p:cNvPr>
          <p:cNvSpPr txBox="1"/>
          <p:nvPr/>
        </p:nvSpPr>
        <p:spPr>
          <a:xfrm>
            <a:off x="7254071" y="4782587"/>
            <a:ext cx="1538793" cy="429362"/>
          </a:xfrm>
          <a:prstGeom prst="rect">
            <a:avLst/>
          </a:prstGeom>
          <a:noFill/>
          <a:effectLst/>
        </p:spPr>
        <p:txBody>
          <a:bodyPr wrap="square" lIns="85039" tIns="42520" rIns="85039" bIns="42520" rtlCol="0">
            <a:spAutoFit/>
          </a:bodyPr>
          <a:lstStyle/>
          <a:p>
            <a:pPr algn="dist"/>
            <a:r>
              <a:rPr kumimoji="1" lang="zh-CN" altLang="en-US" sz="2232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驗證結果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6CC9881-E890-48D7-892F-1C67273AE7B9}"/>
              </a:ext>
            </a:extLst>
          </p:cNvPr>
          <p:cNvSpPr txBox="1"/>
          <p:nvPr/>
        </p:nvSpPr>
        <p:spPr>
          <a:xfrm>
            <a:off x="7254072" y="2092903"/>
            <a:ext cx="1538793" cy="257584"/>
          </a:xfrm>
          <a:prstGeom prst="rect">
            <a:avLst/>
          </a:prstGeom>
          <a:noFill/>
          <a:effectLst/>
        </p:spPr>
        <p:txBody>
          <a:bodyPr wrap="square" lIns="85039" tIns="42520" rIns="85039" bIns="42520" rtlCol="0">
            <a:spAutoFit/>
          </a:bodyPr>
          <a:lstStyle/>
          <a:p>
            <a:pPr algn="dist"/>
            <a:r>
              <a:rPr lang="en" altLang="zh-CN" sz="1116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Subject Background</a:t>
            </a:r>
            <a:endParaRPr kumimoji="1" lang="zh-CN" altLang="en-US" sz="1116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A69D0B50-3718-4447-A793-257D4C23EEAE}"/>
              </a:ext>
            </a:extLst>
          </p:cNvPr>
          <p:cNvSpPr txBox="1"/>
          <p:nvPr/>
        </p:nvSpPr>
        <p:spPr>
          <a:xfrm>
            <a:off x="7254072" y="3007004"/>
            <a:ext cx="1538793" cy="257584"/>
          </a:xfrm>
          <a:prstGeom prst="rect">
            <a:avLst/>
          </a:prstGeom>
          <a:noFill/>
          <a:effectLst/>
        </p:spPr>
        <p:txBody>
          <a:bodyPr wrap="square" lIns="85039" tIns="42520" rIns="85039" bIns="42520" rtlCol="0">
            <a:spAutoFit/>
          </a:bodyPr>
          <a:lstStyle/>
          <a:p>
            <a:r>
              <a:rPr kumimoji="1" lang="en-US" altLang="zh-CN" sz="1116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Reference Research</a:t>
            </a:r>
            <a:endParaRPr kumimoji="1" lang="zh-CN" altLang="en-US" sz="1116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9009426F-FC02-433A-B479-9450BBBAAB5E}"/>
              </a:ext>
            </a:extLst>
          </p:cNvPr>
          <p:cNvSpPr txBox="1"/>
          <p:nvPr/>
        </p:nvSpPr>
        <p:spPr>
          <a:xfrm>
            <a:off x="7254072" y="4065644"/>
            <a:ext cx="1525379" cy="257584"/>
          </a:xfrm>
          <a:prstGeom prst="rect">
            <a:avLst/>
          </a:prstGeom>
          <a:noFill/>
          <a:effectLst/>
        </p:spPr>
        <p:txBody>
          <a:bodyPr wrap="square" lIns="85039" tIns="42520" rIns="85039" bIns="42520" rtlCol="0">
            <a:spAutoFit/>
          </a:bodyPr>
          <a:lstStyle/>
          <a:p>
            <a:pPr algn="dist"/>
            <a:r>
              <a:rPr lang="en" altLang="zh-CN" sz="1116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Results </a:t>
            </a:r>
            <a:r>
              <a:rPr lang="en-US" altLang="zh-TW" sz="1116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Method</a:t>
            </a:r>
            <a:endParaRPr lang="en" altLang="zh-CN" sz="1116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06FE8B5-A52F-4B78-8A00-6DA71BAA5994}"/>
              </a:ext>
            </a:extLst>
          </p:cNvPr>
          <p:cNvSpPr txBox="1"/>
          <p:nvPr/>
        </p:nvSpPr>
        <p:spPr>
          <a:xfrm>
            <a:off x="7254071" y="5143501"/>
            <a:ext cx="1538794" cy="257584"/>
          </a:xfrm>
          <a:prstGeom prst="rect">
            <a:avLst/>
          </a:prstGeom>
          <a:noFill/>
          <a:effectLst/>
        </p:spPr>
        <p:txBody>
          <a:bodyPr wrap="square" lIns="85039" tIns="42520" rIns="85039" bIns="42520" rtlCol="0">
            <a:spAutoFit/>
          </a:bodyPr>
          <a:lstStyle/>
          <a:p>
            <a:pPr algn="dist"/>
            <a:r>
              <a:rPr lang="en-US" altLang="zh-CN" sz="1116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Verify Results </a:t>
            </a:r>
            <a:endParaRPr lang="en" altLang="zh-CN" sz="1116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5395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7C0F3D63-986D-4646-AF32-0D49C4821F18}"/>
              </a:ext>
            </a:extLst>
          </p:cNvPr>
          <p:cNvSpPr txBox="1"/>
          <p:nvPr/>
        </p:nvSpPr>
        <p:spPr>
          <a:xfrm>
            <a:off x="3932642" y="3147032"/>
            <a:ext cx="4326723" cy="916867"/>
          </a:xfrm>
          <a:prstGeom prst="rect">
            <a:avLst/>
          </a:prstGeom>
          <a:noFill/>
          <a:effectLst/>
        </p:spPr>
        <p:txBody>
          <a:bodyPr wrap="none" lIns="85039" tIns="42520" rIns="85039" bIns="42520" rtlCol="0">
            <a:spAutoFit/>
          </a:bodyPr>
          <a:lstStyle/>
          <a:p>
            <a:pPr algn="ctr"/>
            <a:r>
              <a:rPr kumimoji="1" lang="zh-CN" altLang="en-US" sz="5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模型驗證結果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43C7732-671E-4CE3-9D11-8395231E8394}"/>
              </a:ext>
            </a:extLst>
          </p:cNvPr>
          <p:cNvSpPr txBox="1"/>
          <p:nvPr/>
        </p:nvSpPr>
        <p:spPr>
          <a:xfrm>
            <a:off x="5325649" y="2042268"/>
            <a:ext cx="1540704" cy="1563198"/>
          </a:xfrm>
          <a:prstGeom prst="rect">
            <a:avLst/>
          </a:prstGeom>
          <a:noFill/>
          <a:effectLst/>
        </p:spPr>
        <p:txBody>
          <a:bodyPr wrap="none" lIns="85039" tIns="42520" rIns="85039" bIns="42520" rtlCol="0">
            <a:spAutoFit/>
          </a:bodyPr>
          <a:lstStyle/>
          <a:p>
            <a:pPr algn="ctr"/>
            <a:r>
              <a:rPr kumimoji="1" lang="en-US" altLang="zh-CN" sz="9600" dirty="0">
                <a:gradFill flip="none" rotWithShape="1">
                  <a:gsLst>
                    <a:gs pos="67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+mj-lt"/>
                <a:cs typeface="+mn-ea"/>
                <a:sym typeface="+mn-lt"/>
              </a:rPr>
              <a:t>04</a:t>
            </a:r>
            <a:endParaRPr kumimoji="1" lang="zh-CN" altLang="en-US" sz="9600" dirty="0">
              <a:gradFill flip="none" rotWithShape="1">
                <a:gsLst>
                  <a:gs pos="67000">
                    <a:schemeClr val="accent1">
                      <a:lumMod val="75000"/>
                      <a:alpha val="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+mj-lt"/>
              <a:cs typeface="+mn-ea"/>
              <a:sym typeface="+mn-lt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E5D6A9E-8857-42C5-8C3C-0DFEE880AB76}"/>
              </a:ext>
            </a:extLst>
          </p:cNvPr>
          <p:cNvSpPr txBox="1"/>
          <p:nvPr/>
        </p:nvSpPr>
        <p:spPr>
          <a:xfrm>
            <a:off x="4773169" y="3982414"/>
            <a:ext cx="2645664" cy="270536"/>
          </a:xfrm>
          <a:prstGeom prst="rect">
            <a:avLst/>
          </a:prstGeom>
          <a:noFill/>
          <a:effectLst/>
        </p:spPr>
        <p:txBody>
          <a:bodyPr wrap="square" lIns="85039" tIns="42520" rIns="85039" bIns="42520" rtlCol="0">
            <a:spAutoFit/>
          </a:bodyPr>
          <a:lstStyle/>
          <a:p>
            <a:pPr algn="dist"/>
            <a:r>
              <a:rPr lang="en-US" altLang="zh-CN" sz="1200" dirty="0">
                <a:cs typeface="+mn-ea"/>
                <a:sym typeface="+mn-lt"/>
              </a:rPr>
              <a:t>Verify Results</a:t>
            </a:r>
          </a:p>
        </p:txBody>
      </p:sp>
    </p:spTree>
    <p:extLst>
      <p:ext uri="{BB962C8B-B14F-4D97-AF65-F5344CB8AC3E}">
        <p14:creationId xmlns:p14="http://schemas.microsoft.com/office/powerpoint/2010/main" val="3751905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BF2B8-EBDE-21A2-6CA0-33A23F6BD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, 螢幕擷取畫面, 圖表, 平行 的圖片&#10;&#10;自動產生的描述">
            <a:extLst>
              <a:ext uri="{FF2B5EF4-FFF2-40B4-BE49-F238E27FC236}">
                <a16:creationId xmlns:a16="http://schemas.microsoft.com/office/drawing/2014/main" id="{17680CE9-AD37-1EEC-D269-9CE80B0AD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809" y="535887"/>
            <a:ext cx="7257835" cy="578622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BBCC607-8E76-1B6D-7488-F5B7794974FC}"/>
              </a:ext>
            </a:extLst>
          </p:cNvPr>
          <p:cNvSpPr txBox="1"/>
          <p:nvPr/>
        </p:nvSpPr>
        <p:spPr>
          <a:xfrm>
            <a:off x="1021111" y="1812823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20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lvl="0" algn="l" defTabSz="914400">
              <a:defRPr/>
            </a:pPr>
            <a:r>
              <a:rPr lang="zh-TW" altLang="en-US" b="0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擴展知識圖譜</a:t>
            </a:r>
            <a:endParaRPr lang="zh-CN" altLang="en-US" b="0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8AA4BBD2-C89F-E827-7EC2-1453D3B88530}"/>
              </a:ext>
            </a:extLst>
          </p:cNvPr>
          <p:cNvCxnSpPr>
            <a:cxnSpLocks/>
          </p:cNvCxnSpPr>
          <p:nvPr/>
        </p:nvCxnSpPr>
        <p:spPr>
          <a:xfrm>
            <a:off x="1121144" y="2287233"/>
            <a:ext cx="44308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A682B22-2557-F1F7-09FD-AE66F51EC788}"/>
              </a:ext>
            </a:extLst>
          </p:cNvPr>
          <p:cNvSpPr/>
          <p:nvPr/>
        </p:nvSpPr>
        <p:spPr>
          <a:xfrm>
            <a:off x="1021111" y="2711748"/>
            <a:ext cx="3138698" cy="28053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增加同義詞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Barriers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Barrier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Barrier to Entry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Entry Costs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Entry Restrictions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22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A1918-CD1E-F8CA-C997-2BC9B2A92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577E101-5D25-447A-3308-657D4283FD27}"/>
              </a:ext>
            </a:extLst>
          </p:cNvPr>
          <p:cNvSpPr txBox="1"/>
          <p:nvPr/>
        </p:nvSpPr>
        <p:spPr>
          <a:xfrm>
            <a:off x="1716399" y="1612768"/>
            <a:ext cx="2810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20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lvl="0" algn="l" defTabSz="914400">
              <a:defRPr/>
            </a:pPr>
            <a:r>
              <a:rPr lang="zh-TW" altLang="en-US" b="0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透過</a:t>
            </a:r>
            <a:r>
              <a:rPr lang="en-US" altLang="zh-TW" b="0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LLM </a:t>
            </a:r>
            <a:r>
              <a:rPr lang="zh-TW" altLang="en-US" b="0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進行驗證</a:t>
            </a:r>
            <a:endParaRPr lang="zh-CN" altLang="en-US" b="0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F2688D9-C7FE-F4B9-9647-83BD02A2E165}"/>
              </a:ext>
            </a:extLst>
          </p:cNvPr>
          <p:cNvCxnSpPr>
            <a:cxnSpLocks/>
          </p:cNvCxnSpPr>
          <p:nvPr/>
        </p:nvCxnSpPr>
        <p:spPr>
          <a:xfrm>
            <a:off x="1816432" y="2087178"/>
            <a:ext cx="44308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4F1A4903-DD24-B4A3-B8FE-20D7986C894E}"/>
              </a:ext>
            </a:extLst>
          </p:cNvPr>
          <p:cNvSpPr txBox="1"/>
          <p:nvPr/>
        </p:nvSpPr>
        <p:spPr>
          <a:xfrm>
            <a:off x="7782654" y="1612768"/>
            <a:ext cx="2523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20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lvl="0" algn="l" defTabSz="914400">
              <a:defRPr/>
            </a:pPr>
            <a:r>
              <a:rPr lang="en-US" altLang="zh-CN" b="0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LLM Candidate</a:t>
            </a:r>
            <a:endParaRPr lang="zh-CN" altLang="en-US" b="0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273882EC-C3BC-AC54-335D-A6E7142626E2}"/>
              </a:ext>
            </a:extLst>
          </p:cNvPr>
          <p:cNvCxnSpPr>
            <a:cxnSpLocks/>
          </p:cNvCxnSpPr>
          <p:nvPr/>
        </p:nvCxnSpPr>
        <p:spPr>
          <a:xfrm>
            <a:off x="7882687" y="2087178"/>
            <a:ext cx="44308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37">
            <a:extLst>
              <a:ext uri="{FF2B5EF4-FFF2-40B4-BE49-F238E27FC236}">
                <a16:creationId xmlns:a16="http://schemas.microsoft.com/office/drawing/2014/main" id="{5F1BE663-CE83-6797-28B8-2831C5B19F74}"/>
              </a:ext>
            </a:extLst>
          </p:cNvPr>
          <p:cNvSpPr/>
          <p:nvPr/>
        </p:nvSpPr>
        <p:spPr bwMode="auto">
          <a:xfrm>
            <a:off x="7782654" y="2589377"/>
            <a:ext cx="2374595" cy="5626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GPT4o 800B</a:t>
            </a:r>
            <a:endParaRPr lang="zh-CN" altLang="en-US" sz="2000" dirty="0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9" name="矩形: 圓角 37">
            <a:extLst>
              <a:ext uri="{FF2B5EF4-FFF2-40B4-BE49-F238E27FC236}">
                <a16:creationId xmlns:a16="http://schemas.microsoft.com/office/drawing/2014/main" id="{B856DA50-2FED-F2A5-F62D-0344C4B21B8C}"/>
              </a:ext>
            </a:extLst>
          </p:cNvPr>
          <p:cNvSpPr/>
          <p:nvPr/>
        </p:nvSpPr>
        <p:spPr bwMode="auto">
          <a:xfrm>
            <a:off x="7609804" y="3506804"/>
            <a:ext cx="2720293" cy="5626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LLama3.2:latest 3B</a:t>
            </a:r>
            <a:endParaRPr lang="zh-CN" altLang="en-US" sz="2000" dirty="0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0" name="矩形: 圓角 37">
            <a:extLst>
              <a:ext uri="{FF2B5EF4-FFF2-40B4-BE49-F238E27FC236}">
                <a16:creationId xmlns:a16="http://schemas.microsoft.com/office/drawing/2014/main" id="{274ED24B-0B85-B1A7-449F-A35F243A2C5B}"/>
              </a:ext>
            </a:extLst>
          </p:cNvPr>
          <p:cNvSpPr/>
          <p:nvPr/>
        </p:nvSpPr>
        <p:spPr bwMode="auto">
          <a:xfrm>
            <a:off x="7782654" y="4558215"/>
            <a:ext cx="2374595" cy="5626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Phi4:latest 14B</a:t>
            </a:r>
            <a:endParaRPr lang="zh-CN" altLang="en-US" sz="2000" dirty="0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1" name="矩形: 圓角 37">
            <a:extLst>
              <a:ext uri="{FF2B5EF4-FFF2-40B4-BE49-F238E27FC236}">
                <a16:creationId xmlns:a16="http://schemas.microsoft.com/office/drawing/2014/main" id="{BEC3416E-55D4-BBDF-2612-D1B903BDA683}"/>
              </a:ext>
            </a:extLst>
          </p:cNvPr>
          <p:cNvSpPr/>
          <p:nvPr/>
        </p:nvSpPr>
        <p:spPr bwMode="auto">
          <a:xfrm>
            <a:off x="1816432" y="2388457"/>
            <a:ext cx="2710352" cy="5626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Instruction Tuning</a:t>
            </a:r>
            <a:endParaRPr lang="zh-CN" altLang="en-US" sz="2000" dirty="0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2" name="矩形: 圓角 37">
            <a:extLst>
              <a:ext uri="{FF2B5EF4-FFF2-40B4-BE49-F238E27FC236}">
                <a16:creationId xmlns:a16="http://schemas.microsoft.com/office/drawing/2014/main" id="{352B97F6-77D2-9808-5BA7-C8A4E2231EF5}"/>
              </a:ext>
            </a:extLst>
          </p:cNvPr>
          <p:cNvSpPr/>
          <p:nvPr/>
        </p:nvSpPr>
        <p:spPr bwMode="auto">
          <a:xfrm>
            <a:off x="1816432" y="3506804"/>
            <a:ext cx="2710352" cy="5626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串接</a:t>
            </a:r>
            <a:r>
              <a:rPr lang="en-US" altLang="zh-CN" sz="2000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 </a:t>
            </a:r>
            <a:r>
              <a:rPr lang="en-US" altLang="zh-CN" sz="2000" dirty="0" err="1">
                <a:solidFill>
                  <a:schemeClr val="lt1"/>
                </a:solidFill>
                <a:latin typeface="+mj-ea"/>
                <a:ea typeface="+mj-ea"/>
                <a:sym typeface="+mn-ea"/>
              </a:rPr>
              <a:t>Ollama</a:t>
            </a:r>
            <a:r>
              <a:rPr lang="en-US" altLang="zh-CN" sz="2000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 API</a:t>
            </a:r>
            <a:endParaRPr lang="zh-CN" altLang="en-US" sz="2000" dirty="0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3" name="矩形: 圓角 37">
            <a:extLst>
              <a:ext uri="{FF2B5EF4-FFF2-40B4-BE49-F238E27FC236}">
                <a16:creationId xmlns:a16="http://schemas.microsoft.com/office/drawing/2014/main" id="{C98D27F2-27EE-4B17-BB10-66364E3E4C1C}"/>
              </a:ext>
            </a:extLst>
          </p:cNvPr>
          <p:cNvSpPr/>
          <p:nvPr/>
        </p:nvSpPr>
        <p:spPr bwMode="auto">
          <a:xfrm>
            <a:off x="1716400" y="4445013"/>
            <a:ext cx="2810384" cy="13516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能夠判別是否真的符合進入障礙概念</a:t>
            </a:r>
          </a:p>
        </p:txBody>
      </p: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F3175D8A-E3D1-71EF-3F57-6DB0B6399DFE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4526784" y="2870692"/>
            <a:ext cx="3255870" cy="917427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FF7426CB-606D-AD95-070C-1E90E821B8ED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26784" y="3788119"/>
            <a:ext cx="3255870" cy="105141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D9C15A22-2202-4C08-00EA-A0649DCA417D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526784" y="3788119"/>
            <a:ext cx="308302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925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3093F-41A8-FA10-A867-8D8274895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6D67278-F9BE-75D2-6692-0219021D1868}"/>
              </a:ext>
            </a:extLst>
          </p:cNvPr>
          <p:cNvSpPr txBox="1"/>
          <p:nvPr/>
        </p:nvSpPr>
        <p:spPr>
          <a:xfrm>
            <a:off x="1716399" y="1612768"/>
            <a:ext cx="3134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20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lvl="0" algn="l" defTabSz="914400">
              <a:defRPr/>
            </a:pPr>
            <a:r>
              <a:rPr lang="zh-TW" altLang="en-US" b="0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答案不一致之判例編號</a:t>
            </a:r>
            <a:endParaRPr lang="zh-CN" altLang="en-US" b="0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146373A-FA5A-4467-26AA-93E0F209E197}"/>
              </a:ext>
            </a:extLst>
          </p:cNvPr>
          <p:cNvCxnSpPr>
            <a:cxnSpLocks/>
          </p:cNvCxnSpPr>
          <p:nvPr/>
        </p:nvCxnSpPr>
        <p:spPr>
          <a:xfrm>
            <a:off x="1816432" y="2087178"/>
            <a:ext cx="44308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3E80FC06-532D-BFBC-5E0C-D99F0E669813}"/>
              </a:ext>
            </a:extLst>
          </p:cNvPr>
          <p:cNvSpPr txBox="1"/>
          <p:nvPr/>
        </p:nvSpPr>
        <p:spPr>
          <a:xfrm>
            <a:off x="7782654" y="1612768"/>
            <a:ext cx="2877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20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lvl="0" algn="l" defTabSz="914400">
              <a:defRPr/>
            </a:pPr>
            <a:r>
              <a:rPr lang="zh-CN" altLang="en-US" b="0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讓</a:t>
            </a:r>
            <a:r>
              <a:rPr lang="en-US" altLang="zh-CN" b="0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LLM</a:t>
            </a:r>
            <a:r>
              <a:rPr lang="zh-CN" altLang="en-US" b="0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判讀整個判例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AC49861-CB8A-2A5B-CFA0-4563111FCD5A}"/>
              </a:ext>
            </a:extLst>
          </p:cNvPr>
          <p:cNvCxnSpPr>
            <a:cxnSpLocks/>
          </p:cNvCxnSpPr>
          <p:nvPr/>
        </p:nvCxnSpPr>
        <p:spPr>
          <a:xfrm>
            <a:off x="7882687" y="2087178"/>
            <a:ext cx="44308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37">
            <a:extLst>
              <a:ext uri="{FF2B5EF4-FFF2-40B4-BE49-F238E27FC236}">
                <a16:creationId xmlns:a16="http://schemas.microsoft.com/office/drawing/2014/main" id="{DF8ED6E4-278B-36BE-8154-DF1F3C73A118}"/>
              </a:ext>
            </a:extLst>
          </p:cNvPr>
          <p:cNvSpPr/>
          <p:nvPr/>
        </p:nvSpPr>
        <p:spPr bwMode="auto">
          <a:xfrm>
            <a:off x="7782654" y="2589377"/>
            <a:ext cx="2374595" cy="5626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GPT4o 800B</a:t>
            </a:r>
            <a:endParaRPr lang="zh-CN" altLang="en-US" sz="2000" dirty="0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9" name="矩形: 圓角 37">
            <a:extLst>
              <a:ext uri="{FF2B5EF4-FFF2-40B4-BE49-F238E27FC236}">
                <a16:creationId xmlns:a16="http://schemas.microsoft.com/office/drawing/2014/main" id="{EA1FCD9F-4208-0C97-5D11-66C25D1932A8}"/>
              </a:ext>
            </a:extLst>
          </p:cNvPr>
          <p:cNvSpPr/>
          <p:nvPr/>
        </p:nvSpPr>
        <p:spPr bwMode="auto">
          <a:xfrm>
            <a:off x="7609804" y="3506804"/>
            <a:ext cx="2720293" cy="5626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LLama3.2:latest 3B</a:t>
            </a:r>
            <a:endParaRPr lang="zh-CN" altLang="en-US" sz="2000" dirty="0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0" name="矩形: 圓角 37">
            <a:extLst>
              <a:ext uri="{FF2B5EF4-FFF2-40B4-BE49-F238E27FC236}">
                <a16:creationId xmlns:a16="http://schemas.microsoft.com/office/drawing/2014/main" id="{6AFADD87-2897-ABC3-CF3A-FAB59C3A452F}"/>
              </a:ext>
            </a:extLst>
          </p:cNvPr>
          <p:cNvSpPr/>
          <p:nvPr/>
        </p:nvSpPr>
        <p:spPr bwMode="auto">
          <a:xfrm>
            <a:off x="7782654" y="4558215"/>
            <a:ext cx="2374595" cy="5626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Phi4:latest 14B</a:t>
            </a:r>
            <a:endParaRPr lang="zh-CN" altLang="en-US" sz="2000" dirty="0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1" name="矩形: 圓角 37">
            <a:extLst>
              <a:ext uri="{FF2B5EF4-FFF2-40B4-BE49-F238E27FC236}">
                <a16:creationId xmlns:a16="http://schemas.microsoft.com/office/drawing/2014/main" id="{7E68ADFC-D376-72CF-40EB-9BF73F1D8E25}"/>
              </a:ext>
            </a:extLst>
          </p:cNvPr>
          <p:cNvSpPr/>
          <p:nvPr/>
        </p:nvSpPr>
        <p:spPr bwMode="auto">
          <a:xfrm>
            <a:off x="1816432" y="2388457"/>
            <a:ext cx="2940919" cy="5626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a7_30| b9_58| b10_47</a:t>
            </a:r>
            <a:endParaRPr lang="zh-CN" altLang="en-US" sz="2000" dirty="0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2" name="矩形: 圓角 37">
            <a:extLst>
              <a:ext uri="{FF2B5EF4-FFF2-40B4-BE49-F238E27FC236}">
                <a16:creationId xmlns:a16="http://schemas.microsoft.com/office/drawing/2014/main" id="{A568C050-5702-8929-D70F-30C974DFA647}"/>
              </a:ext>
            </a:extLst>
          </p:cNvPr>
          <p:cNvSpPr/>
          <p:nvPr/>
        </p:nvSpPr>
        <p:spPr bwMode="auto">
          <a:xfrm>
            <a:off x="1861903" y="3252365"/>
            <a:ext cx="2710352" cy="5626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c4_32| e2_78| f3_16 </a:t>
            </a:r>
            <a:endParaRPr lang="zh-CN" altLang="en-US" sz="2000" dirty="0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3" name="矩形: 圓角 37">
            <a:extLst>
              <a:ext uri="{FF2B5EF4-FFF2-40B4-BE49-F238E27FC236}">
                <a16:creationId xmlns:a16="http://schemas.microsoft.com/office/drawing/2014/main" id="{831BE4A1-657A-C861-B468-A4146A87D8CD}"/>
              </a:ext>
            </a:extLst>
          </p:cNvPr>
          <p:cNvSpPr/>
          <p:nvPr/>
        </p:nvSpPr>
        <p:spPr bwMode="auto">
          <a:xfrm>
            <a:off x="1816432" y="4112750"/>
            <a:ext cx="2810384" cy="70247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f4_94| g3_67| h3_38</a:t>
            </a:r>
            <a:endParaRPr lang="zh-CN" altLang="en-US" sz="2000" dirty="0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B4EF43FB-C4D3-3D96-28EB-D51231A45D4D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4572255" y="2870692"/>
            <a:ext cx="3210399" cy="662988"/>
          </a:xfrm>
          <a:prstGeom prst="bentConnector3">
            <a:avLst>
              <a:gd name="adj1" fmla="val 50001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9F071D01-A0CB-634B-CD72-B8C14BBE257F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72255" y="3533680"/>
            <a:ext cx="3210399" cy="130585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: 圓角 37">
            <a:extLst>
              <a:ext uri="{FF2B5EF4-FFF2-40B4-BE49-F238E27FC236}">
                <a16:creationId xmlns:a16="http://schemas.microsoft.com/office/drawing/2014/main" id="{E7F6C6F9-4627-04B5-DAF6-4DC3E4E71A88}"/>
              </a:ext>
            </a:extLst>
          </p:cNvPr>
          <p:cNvSpPr/>
          <p:nvPr/>
        </p:nvSpPr>
        <p:spPr bwMode="auto">
          <a:xfrm>
            <a:off x="1816432" y="5112982"/>
            <a:ext cx="2810384" cy="70247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lt1"/>
                </a:solidFill>
                <a:latin typeface="+mj-ea"/>
                <a:ea typeface="+mj-ea"/>
                <a:sym typeface="+mn-ea"/>
              </a:rPr>
              <a:t>i6_60| j5_84| j7_43</a:t>
            </a:r>
            <a:endParaRPr lang="zh-CN" altLang="en-US" sz="2000" dirty="0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8885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22223-F8C9-FB7C-3192-2E6A00408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字方塊 31">
            <a:extLst>
              <a:ext uri="{FF2B5EF4-FFF2-40B4-BE49-F238E27FC236}">
                <a16:creationId xmlns:a16="http://schemas.microsoft.com/office/drawing/2014/main" id="{313D8D9C-04E7-C6F8-0129-B6C273CE1AEB}"/>
              </a:ext>
            </a:extLst>
          </p:cNvPr>
          <p:cNvSpPr txBox="1"/>
          <p:nvPr/>
        </p:nvSpPr>
        <p:spPr>
          <a:xfrm>
            <a:off x="1716400" y="735695"/>
            <a:ext cx="4217718" cy="578313"/>
          </a:xfrm>
          <a:prstGeom prst="rect">
            <a:avLst/>
          </a:prstGeom>
          <a:noFill/>
          <a:effectLst/>
        </p:spPr>
        <p:txBody>
          <a:bodyPr wrap="none" lIns="85039" tIns="42520" rIns="85039" bIns="42520" rtlCol="0">
            <a:spAutoFit/>
          </a:bodyPr>
          <a:lstStyle/>
          <a:p>
            <a:r>
              <a:rPr kumimoji="1" lang="zh-CN" altLang="en-US" sz="3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年份分布（</a:t>
            </a:r>
            <a:r>
              <a:rPr kumimoji="1" lang="en-US" altLang="zh-CN" sz="3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Opinion</a:t>
            </a:r>
            <a:r>
              <a:rPr kumimoji="1" lang="zh-CN" altLang="en-US" sz="3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）</a:t>
            </a:r>
          </a:p>
        </p:txBody>
      </p:sp>
      <p:pic>
        <p:nvPicPr>
          <p:cNvPr id="3" name="圖片 2" descr="一張含有 行, 繪圖, 圖表, 螢幕擷取畫面 的圖片&#10;&#10;AI 產生的內容可能不正確。">
            <a:extLst>
              <a:ext uri="{FF2B5EF4-FFF2-40B4-BE49-F238E27FC236}">
                <a16:creationId xmlns:a16="http://schemas.microsoft.com/office/drawing/2014/main" id="{71D46702-D5EA-F432-6968-744405F8A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76" y="1333377"/>
            <a:ext cx="10639168" cy="500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9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A9C25-0C92-8246-2215-1B69D8E0B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字方塊 31">
            <a:extLst>
              <a:ext uri="{FF2B5EF4-FFF2-40B4-BE49-F238E27FC236}">
                <a16:creationId xmlns:a16="http://schemas.microsoft.com/office/drawing/2014/main" id="{DCE3CBEB-D698-BA81-CED3-A098198CD566}"/>
              </a:ext>
            </a:extLst>
          </p:cNvPr>
          <p:cNvSpPr txBox="1"/>
          <p:nvPr/>
        </p:nvSpPr>
        <p:spPr>
          <a:xfrm>
            <a:off x="1716400" y="735695"/>
            <a:ext cx="5118606" cy="578313"/>
          </a:xfrm>
          <a:prstGeom prst="rect">
            <a:avLst/>
          </a:prstGeom>
          <a:noFill/>
          <a:effectLst/>
        </p:spPr>
        <p:txBody>
          <a:bodyPr wrap="none" lIns="85039" tIns="42520" rIns="85039" bIns="42520" rtlCol="0">
            <a:spAutoFit/>
          </a:bodyPr>
          <a:lstStyle/>
          <a:p>
            <a:r>
              <a:rPr kumimoji="1" lang="zh-CN" altLang="en-US" sz="3200" dirty="0">
                <a:solidFill>
                  <a:schemeClr val="accent1">
                    <a:lumMod val="75000"/>
                  </a:schemeClr>
                </a:solidFill>
                <a:latin typeface="+mj-ea"/>
                <a:cs typeface="+mn-ea"/>
                <a:sym typeface="+mn-lt"/>
              </a:rPr>
              <a:t>年份分布</a:t>
            </a:r>
            <a:r>
              <a:rPr kumimoji="1" lang="zh-CN" altLang="en-US" sz="3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（</a:t>
            </a:r>
            <a:r>
              <a:rPr kumimoji="1" lang="en-US" altLang="zh-CN" sz="3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Other Labels</a:t>
            </a:r>
            <a:r>
              <a:rPr kumimoji="1" lang="zh-CN" altLang="en-US" sz="3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）</a:t>
            </a:r>
          </a:p>
        </p:txBody>
      </p:sp>
      <p:pic>
        <p:nvPicPr>
          <p:cNvPr id="4" name="圖片 3" descr="一張含有 行, 繪圖, 螢幕擷取畫面, 文字 的圖片&#10;&#10;AI 產生的內容可能不正確。">
            <a:extLst>
              <a:ext uri="{FF2B5EF4-FFF2-40B4-BE49-F238E27FC236}">
                <a16:creationId xmlns:a16="http://schemas.microsoft.com/office/drawing/2014/main" id="{E88CF504-CE48-3635-D69A-DEBC070BC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283" y="1314008"/>
            <a:ext cx="10145901" cy="497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37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48E1F-DA15-DB80-DCEC-E398371B5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字方塊 26">
            <a:extLst>
              <a:ext uri="{FF2B5EF4-FFF2-40B4-BE49-F238E27FC236}">
                <a16:creationId xmlns:a16="http://schemas.microsoft.com/office/drawing/2014/main" id="{0A11A096-11BD-686B-5FFF-371AA3D5004C}"/>
              </a:ext>
            </a:extLst>
          </p:cNvPr>
          <p:cNvSpPr txBox="1"/>
          <p:nvPr/>
        </p:nvSpPr>
        <p:spPr>
          <a:xfrm>
            <a:off x="1866900" y="2365734"/>
            <a:ext cx="8458200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accent1"/>
                </a:solidFill>
                <a:effectLst>
                  <a:outerShdw blurRad="50800" dist="38100" dir="2700000" algn="tl" rotWithShape="0">
                    <a:schemeClr val="accent1">
                      <a:lumMod val="75000"/>
                      <a:alpha val="50000"/>
                    </a:schemeClr>
                  </a:outerShdw>
                </a:effectLst>
                <a:latin typeface="OPPOSans H" panose="00020600040101010101" pitchFamily="18" charset="-122"/>
                <a:ea typeface="OPPOSans H" panose="00020600040101010101" pitchFamily="18" charset="-122"/>
              </a:defRPr>
            </a:lvl1pPr>
          </a:lstStyle>
          <a:p>
            <a:pPr algn="ctr"/>
            <a:r>
              <a:rPr lang="en-US" altLang="zh-TW" sz="8000" b="1" dirty="0">
                <a:solidFill>
                  <a:schemeClr val="bg1"/>
                </a:solidFill>
                <a:latin typeface="+mj-ea"/>
                <a:ea typeface="+mj-ea"/>
              </a:rPr>
              <a:t>DEMO</a:t>
            </a:r>
            <a:endParaRPr lang="zh-CN" altLang="en-US" sz="8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874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字方塊 26">
            <a:extLst>
              <a:ext uri="{FF2B5EF4-FFF2-40B4-BE49-F238E27FC236}">
                <a16:creationId xmlns:a16="http://schemas.microsoft.com/office/drawing/2014/main" id="{A8132F88-BBF7-445E-8FEC-CF28C3A59178}"/>
              </a:ext>
            </a:extLst>
          </p:cNvPr>
          <p:cNvSpPr txBox="1"/>
          <p:nvPr/>
        </p:nvSpPr>
        <p:spPr>
          <a:xfrm>
            <a:off x="1866900" y="2365734"/>
            <a:ext cx="8458200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dist">
              <a:defRPr sz="6600">
                <a:solidFill>
                  <a:schemeClr val="accent1"/>
                </a:solidFill>
                <a:effectLst>
                  <a:outerShdw blurRad="50800" dist="38100" dir="2700000" algn="tl" rotWithShape="0">
                    <a:schemeClr val="accent1">
                      <a:lumMod val="75000"/>
                      <a:alpha val="50000"/>
                    </a:schemeClr>
                  </a:outerShdw>
                </a:effectLst>
                <a:latin typeface="OPPOSans H" panose="00020600040101010101" pitchFamily="18" charset="-122"/>
                <a:ea typeface="OPPOSans H" panose="00020600040101010101" pitchFamily="18" charset="-122"/>
              </a:defRPr>
            </a:lvl1pPr>
          </a:lstStyle>
          <a:p>
            <a:pPr algn="ctr"/>
            <a:r>
              <a:rPr lang="en-US" altLang="zh-TW" sz="6000" b="1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zh-CN" altLang="en-US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C827190-10D2-41CC-82BB-1282B6120B60}"/>
              </a:ext>
            </a:extLst>
          </p:cNvPr>
          <p:cNvSpPr txBox="1"/>
          <p:nvPr/>
        </p:nvSpPr>
        <p:spPr>
          <a:xfrm>
            <a:off x="5070078" y="3541658"/>
            <a:ext cx="3879332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+mn-ea"/>
              </a:rPr>
              <a:t>報告人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：</a:t>
            </a:r>
            <a:r>
              <a:rPr lang="zh-TW" altLang="en-US" sz="2000" dirty="0">
                <a:solidFill>
                  <a:schemeClr val="bg1"/>
                </a:solidFill>
                <a:latin typeface="+mn-ea"/>
              </a:rPr>
              <a:t>唐嘉宏 </a:t>
            </a:r>
            <a:r>
              <a:rPr lang="en-US" altLang="zh-TW" sz="2000" dirty="0">
                <a:solidFill>
                  <a:schemeClr val="bg1"/>
                </a:solidFill>
                <a:latin typeface="+mn-ea"/>
              </a:rPr>
              <a:t>JIAHONG, TANG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9178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7C0F3D63-986D-4646-AF32-0D49C4821F18}"/>
              </a:ext>
            </a:extLst>
          </p:cNvPr>
          <p:cNvSpPr txBox="1"/>
          <p:nvPr/>
        </p:nvSpPr>
        <p:spPr>
          <a:xfrm>
            <a:off x="4625137" y="3147032"/>
            <a:ext cx="2941728" cy="916867"/>
          </a:xfrm>
          <a:prstGeom prst="rect">
            <a:avLst/>
          </a:prstGeom>
          <a:noFill/>
          <a:effectLst/>
        </p:spPr>
        <p:txBody>
          <a:bodyPr wrap="none" lIns="85039" tIns="42520" rIns="85039" bIns="42520" rtlCol="0">
            <a:spAutoFit/>
          </a:bodyPr>
          <a:lstStyle/>
          <a:p>
            <a:pPr algn="ctr"/>
            <a:r>
              <a:rPr kumimoji="1" lang="zh-TW" altLang="en-US" sz="5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研究</a:t>
            </a:r>
            <a:r>
              <a:rPr kumimoji="1" lang="zh-CN" altLang="en-US" sz="5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背景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43C7732-671E-4CE3-9D11-8395231E8394}"/>
              </a:ext>
            </a:extLst>
          </p:cNvPr>
          <p:cNvSpPr txBox="1"/>
          <p:nvPr/>
        </p:nvSpPr>
        <p:spPr>
          <a:xfrm>
            <a:off x="5278360" y="2042268"/>
            <a:ext cx="1635281" cy="1563198"/>
          </a:xfrm>
          <a:prstGeom prst="rect">
            <a:avLst/>
          </a:prstGeom>
          <a:noFill/>
          <a:effectLst/>
        </p:spPr>
        <p:txBody>
          <a:bodyPr wrap="none" lIns="85039" tIns="42520" rIns="85039" bIns="42520" rtlCol="0">
            <a:spAutoFit/>
          </a:bodyPr>
          <a:lstStyle/>
          <a:p>
            <a:pPr algn="ctr"/>
            <a:r>
              <a:rPr kumimoji="1" lang="en-US" altLang="zh-CN" sz="9600" dirty="0">
                <a:gradFill flip="none" rotWithShape="1">
                  <a:gsLst>
                    <a:gs pos="67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+mj-lt"/>
                <a:cs typeface="+mn-ea"/>
                <a:sym typeface="+mn-lt"/>
              </a:rPr>
              <a:t>01</a:t>
            </a:r>
            <a:endParaRPr kumimoji="1" lang="zh-CN" altLang="en-US" sz="9600" dirty="0">
              <a:gradFill flip="none" rotWithShape="1">
                <a:gsLst>
                  <a:gs pos="67000">
                    <a:schemeClr val="accent1">
                      <a:lumMod val="75000"/>
                      <a:alpha val="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+mj-lt"/>
              <a:cs typeface="+mn-ea"/>
              <a:sym typeface="+mn-lt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E5D6A9E-8857-42C5-8C3C-0DFEE880AB76}"/>
              </a:ext>
            </a:extLst>
          </p:cNvPr>
          <p:cNvSpPr txBox="1"/>
          <p:nvPr/>
        </p:nvSpPr>
        <p:spPr>
          <a:xfrm>
            <a:off x="4773169" y="3982414"/>
            <a:ext cx="2645664" cy="270536"/>
          </a:xfrm>
          <a:prstGeom prst="rect">
            <a:avLst/>
          </a:prstGeom>
          <a:noFill/>
          <a:effectLst/>
        </p:spPr>
        <p:txBody>
          <a:bodyPr wrap="square" lIns="85039" tIns="42520" rIns="85039" bIns="42520" rtlCol="0">
            <a:spAutoFit/>
          </a:bodyPr>
          <a:lstStyle/>
          <a:p>
            <a:pPr algn="dist"/>
            <a:r>
              <a:rPr lang="en-US" altLang="zh-TW" sz="1200" dirty="0">
                <a:cs typeface="+mn-ea"/>
                <a:sym typeface="+mn-lt"/>
              </a:rPr>
              <a:t>Research</a:t>
            </a:r>
            <a:r>
              <a:rPr lang="en" altLang="zh-CN" sz="1200" dirty="0">
                <a:cs typeface="+mn-ea"/>
                <a:sym typeface="+mn-lt"/>
              </a:rPr>
              <a:t> Background</a:t>
            </a:r>
            <a:endParaRPr kumimoji="1" lang="zh-CN" altLang="en-US" sz="1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6649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字方塊 31">
            <a:extLst>
              <a:ext uri="{FF2B5EF4-FFF2-40B4-BE49-F238E27FC236}">
                <a16:creationId xmlns:a16="http://schemas.microsoft.com/office/drawing/2014/main" id="{C59BE5FE-32D5-460F-912A-5CE66A35F97A}"/>
              </a:ext>
            </a:extLst>
          </p:cNvPr>
          <p:cNvSpPr txBox="1"/>
          <p:nvPr/>
        </p:nvSpPr>
        <p:spPr>
          <a:xfrm>
            <a:off x="1716400" y="735695"/>
            <a:ext cx="1813214" cy="578313"/>
          </a:xfrm>
          <a:prstGeom prst="rect">
            <a:avLst/>
          </a:prstGeom>
          <a:noFill/>
          <a:effectLst/>
        </p:spPr>
        <p:txBody>
          <a:bodyPr wrap="none" lIns="85039" tIns="42520" rIns="85039" bIns="42520" rtlCol="0">
            <a:spAutoFit/>
          </a:bodyPr>
          <a:lstStyle/>
          <a:p>
            <a:pPr algn="ctr"/>
            <a:r>
              <a:rPr kumimoji="1" lang="zh-TW" altLang="en-US" sz="3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研究</a:t>
            </a:r>
            <a:r>
              <a:rPr kumimoji="1" lang="zh-CN" altLang="en-US" sz="3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F52DB4-E7F2-48D4-B466-68844A10A3A1}"/>
              </a:ext>
            </a:extLst>
          </p:cNvPr>
          <p:cNvSpPr/>
          <p:nvPr/>
        </p:nvSpPr>
        <p:spPr>
          <a:xfrm>
            <a:off x="1479469" y="1878547"/>
            <a:ext cx="5163628" cy="325912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44CAAD3-E196-4E32-9BB0-89E04356B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" r="6274"/>
          <a:stretch/>
        </p:blipFill>
        <p:spPr>
          <a:xfrm>
            <a:off x="1196051" y="1720331"/>
            <a:ext cx="5261828" cy="325912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1871387-2B25-4992-B07C-6CD67E0C7CC7}"/>
              </a:ext>
            </a:extLst>
          </p:cNvPr>
          <p:cNvSpPr txBox="1"/>
          <p:nvPr/>
        </p:nvSpPr>
        <p:spPr>
          <a:xfrm>
            <a:off x="6840582" y="1657234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000" kern="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反壟斷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6D152F-9DA3-478A-A315-87CFFFBB6B3F}"/>
              </a:ext>
            </a:extLst>
          </p:cNvPr>
          <p:cNvSpPr/>
          <p:nvPr/>
        </p:nvSpPr>
        <p:spPr>
          <a:xfrm>
            <a:off x="6840582" y="2057344"/>
            <a:ext cx="4155367" cy="144231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TW" altLang="en-US" sz="1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大數據和機器學習能夠協助反壟斷機構迅速分析市場數據，來發現潛在的違規行為，並且還可以幫助企業更好地符合反壟斷法的規範，但預測模型無法直接確認某行為是否違反反壟斷法，還需要結合經濟分析的框架來推論實際影響</a:t>
            </a:r>
            <a:r>
              <a:rPr lang="en-US" altLang="zh-TW" sz="1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(ex NVDIA, OpenAI)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FE1930-3597-4E14-B877-2C5AF8DADAE1}"/>
              </a:ext>
            </a:extLst>
          </p:cNvPr>
          <p:cNvSpPr txBox="1"/>
          <p:nvPr/>
        </p:nvSpPr>
        <p:spPr>
          <a:xfrm>
            <a:off x="6840582" y="3508399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進入障礙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5374FB7-9941-457B-B53F-12EB9D7EF52D}"/>
              </a:ext>
            </a:extLst>
          </p:cNvPr>
          <p:cNvSpPr/>
          <p:nvPr/>
        </p:nvSpPr>
        <p:spPr>
          <a:xfrm>
            <a:off x="6840582" y="3908509"/>
            <a:ext cx="4155367" cy="144231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TW" altLang="en-US" sz="1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進入障礙（</a:t>
            </a:r>
            <a:r>
              <a:rPr lang="en-US" altLang="zh-TW" sz="1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Entry Barriers</a:t>
            </a:r>
            <a:r>
              <a:rPr lang="zh-TW" altLang="en-US" sz="1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）隨著時代變遷，進入障礙的形態也發生改變，包括技術壁壘、網絡效應、資金限制等新的進入障礙形式，使得法律專業人士面臨挑戰，必須深入理解並準確定位案例中與進入障礙相關的段落和概念。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593F0EC-56AA-4247-AF49-B171236FE0CB}"/>
              </a:ext>
            </a:extLst>
          </p:cNvPr>
          <p:cNvSpPr txBox="1"/>
          <p:nvPr/>
        </p:nvSpPr>
        <p:spPr>
          <a:xfrm>
            <a:off x="743795" y="6122305"/>
            <a:ext cx="61663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Siying Cao</a:t>
            </a:r>
            <a:r>
              <a: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ANALYSIS IN ANTITRUST LAW: AN AUTOMATED APPROACH APPLIED TO US APPELLATE COURTS</a:t>
            </a:r>
            <a:r>
              <a:rPr lang="zh-TW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77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城市的高楼大厦&#10;&#10;描述已自动生成">
            <a:extLst>
              <a:ext uri="{FF2B5EF4-FFF2-40B4-BE49-F238E27FC236}">
                <a16:creationId xmlns:a16="http://schemas.microsoft.com/office/drawing/2014/main" id="{FD29724D-7CA5-4F18-92A4-060A4FCFB3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61" b="15590"/>
          <a:stretch/>
        </p:blipFill>
        <p:spPr>
          <a:xfrm>
            <a:off x="770578" y="3006946"/>
            <a:ext cx="10647847" cy="143907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2A03DF-F4B9-4475-944E-EBDC741A52A1}"/>
              </a:ext>
            </a:extLst>
          </p:cNvPr>
          <p:cNvSpPr/>
          <p:nvPr/>
        </p:nvSpPr>
        <p:spPr>
          <a:xfrm>
            <a:off x="770578" y="3006947"/>
            <a:ext cx="10647847" cy="143907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59BE5FE-32D5-460F-912A-5CE66A35F97A}"/>
              </a:ext>
            </a:extLst>
          </p:cNvPr>
          <p:cNvSpPr txBox="1"/>
          <p:nvPr/>
        </p:nvSpPr>
        <p:spPr>
          <a:xfrm>
            <a:off x="1716400" y="735695"/>
            <a:ext cx="1813214" cy="578313"/>
          </a:xfrm>
          <a:prstGeom prst="rect">
            <a:avLst/>
          </a:prstGeom>
          <a:noFill/>
          <a:effectLst/>
        </p:spPr>
        <p:txBody>
          <a:bodyPr wrap="none" lIns="85039" tIns="42520" rIns="85039" bIns="42520" rtlCol="0">
            <a:spAutoFit/>
          </a:bodyPr>
          <a:lstStyle/>
          <a:p>
            <a:r>
              <a:rPr kumimoji="1" lang="zh-TW" altLang="en-US" sz="3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研究問題</a:t>
            </a:r>
            <a:endParaRPr kumimoji="1" lang="zh-CN" altLang="en-US" sz="32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58653222-3F29-4EEF-8AF2-5C0BAC33363B}"/>
              </a:ext>
            </a:extLst>
          </p:cNvPr>
          <p:cNvSpPr/>
          <p:nvPr/>
        </p:nvSpPr>
        <p:spPr bwMode="auto">
          <a:xfrm>
            <a:off x="8102361" y="2101402"/>
            <a:ext cx="3119822" cy="848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0" bIns="4680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TW" altLang="en-US" sz="1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大型語言模型（</a:t>
            </a:r>
            <a:r>
              <a:rPr lang="en-US" altLang="zh-TW" sz="1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LLM</a:t>
            </a:r>
            <a:r>
              <a:rPr lang="zh-TW" altLang="en-US" sz="1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）在理解法律語言，可能存在著語意偏差和識別困難，需要更精確地定義反托拉斯的法律概念。</a:t>
            </a: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8A7A6128-AACB-470C-94FC-D136A096A29C}"/>
              </a:ext>
            </a:extLst>
          </p:cNvPr>
          <p:cNvSpPr txBox="1"/>
          <p:nvPr/>
        </p:nvSpPr>
        <p:spPr bwMode="auto">
          <a:xfrm>
            <a:off x="8102361" y="1730470"/>
            <a:ext cx="1538883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46800" rIns="0" bIns="468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大型語言模型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2E72733E-48C2-4EEC-A79F-62C3D0CC30DC}"/>
              </a:ext>
            </a:extLst>
          </p:cNvPr>
          <p:cNvGrpSpPr/>
          <p:nvPr/>
        </p:nvGrpSpPr>
        <p:grpSpPr>
          <a:xfrm>
            <a:off x="7366826" y="1724927"/>
            <a:ext cx="668543" cy="687050"/>
            <a:chOff x="7558970" y="1371956"/>
            <a:chExt cx="764746" cy="764746"/>
          </a:xfrm>
        </p:grpSpPr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D083BB85-A96A-40B1-BBCE-AACB54C81A2D}"/>
                </a:ext>
              </a:extLst>
            </p:cNvPr>
            <p:cNvSpPr/>
            <p:nvPr/>
          </p:nvSpPr>
          <p:spPr bwMode="auto">
            <a:xfrm>
              <a:off x="7558970" y="1371956"/>
              <a:ext cx="764746" cy="764746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path path="circle">
                <a:fillToRect l="100000" b="10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outerShdw blurRad="63500" dist="12700" dir="2700000" algn="br" rotWithShape="0">
                <a:schemeClr val="accent2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zh-CN">
                  <a:solidFill>
                    <a:schemeClr val="dk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 dirty="0">
                <a:solidFill>
                  <a:schemeClr val="lt1"/>
                </a:solidFill>
                <a:latin typeface="+mj-lt"/>
              </a:endParaRPr>
            </a:p>
          </p:txBody>
        </p:sp>
        <p:sp>
          <p:nvSpPr>
            <p:cNvPr id="83" name="手繪多邊形: 圖案 82">
              <a:extLst>
                <a:ext uri="{FF2B5EF4-FFF2-40B4-BE49-F238E27FC236}">
                  <a16:creationId xmlns:a16="http://schemas.microsoft.com/office/drawing/2014/main" id="{8FB7F325-1B3F-4216-A266-B799A6560562}"/>
                </a:ext>
              </a:extLst>
            </p:cNvPr>
            <p:cNvSpPr/>
            <p:nvPr/>
          </p:nvSpPr>
          <p:spPr bwMode="auto">
            <a:xfrm>
              <a:off x="7761802" y="1524143"/>
              <a:ext cx="461080" cy="460373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  <a:gd name="connsiteX33" fmla="*/ 325000 h 606722"/>
                <a:gd name="connsiteY33" fmla="*/ 325000 h 606722"/>
                <a:gd name="connsiteX34" fmla="*/ 325000 h 606722"/>
                <a:gd name="connsiteY34" fmla="*/ 325000 h 606722"/>
                <a:gd name="connsiteX35" fmla="*/ 325000 h 606722"/>
                <a:gd name="connsiteY35" fmla="*/ 325000 h 606722"/>
                <a:gd name="connsiteX36" fmla="*/ 325000 h 606722"/>
                <a:gd name="connsiteY36" fmla="*/ 325000 h 606722"/>
                <a:gd name="connsiteX37" fmla="*/ 325000 h 606722"/>
                <a:gd name="connsiteY37" fmla="*/ 325000 h 606722"/>
                <a:gd name="connsiteX38" fmla="*/ 325000 h 606722"/>
                <a:gd name="connsiteY38" fmla="*/ 325000 h 606722"/>
                <a:gd name="connsiteX39" fmla="*/ 325000 h 606722"/>
                <a:gd name="connsiteY39" fmla="*/ 325000 h 606722"/>
                <a:gd name="connsiteX40" fmla="*/ 325000 h 606722"/>
                <a:gd name="connsiteY40" fmla="*/ 325000 h 606722"/>
                <a:gd name="connsiteX41" fmla="*/ 325000 h 606722"/>
                <a:gd name="connsiteY41" fmla="*/ 325000 h 606722"/>
                <a:gd name="connsiteX42" fmla="*/ 325000 h 606722"/>
                <a:gd name="connsiteY42" fmla="*/ 325000 h 606722"/>
                <a:gd name="connsiteX43" fmla="*/ 325000 h 606722"/>
                <a:gd name="connsiteY43" fmla="*/ 325000 h 606722"/>
                <a:gd name="connsiteX44" fmla="*/ 325000 h 606722"/>
                <a:gd name="connsiteY44" fmla="*/ 325000 h 606722"/>
                <a:gd name="connsiteX45" fmla="*/ 325000 h 606722"/>
                <a:gd name="connsiteY45" fmla="*/ 325000 h 606722"/>
                <a:gd name="connsiteX46" fmla="*/ 325000 h 606722"/>
                <a:gd name="connsiteY46" fmla="*/ 325000 h 606722"/>
                <a:gd name="connsiteX47" fmla="*/ 325000 h 606722"/>
                <a:gd name="connsiteY47" fmla="*/ 325000 h 606722"/>
                <a:gd name="connsiteX48" fmla="*/ 325000 h 606722"/>
                <a:gd name="connsiteY48" fmla="*/ 325000 h 606722"/>
                <a:gd name="connsiteX49" fmla="*/ 325000 h 606722"/>
                <a:gd name="connsiteY49" fmla="*/ 325000 h 606722"/>
                <a:gd name="connsiteX50" fmla="*/ 325000 h 606722"/>
                <a:gd name="connsiteY50" fmla="*/ 325000 h 606722"/>
                <a:gd name="connsiteX51" fmla="*/ 325000 h 606722"/>
                <a:gd name="connsiteY51" fmla="*/ 325000 h 606722"/>
                <a:gd name="connsiteX52" fmla="*/ 325000 h 606722"/>
                <a:gd name="connsiteY52" fmla="*/ 325000 h 606722"/>
                <a:gd name="connsiteX53" fmla="*/ 325000 h 606722"/>
                <a:gd name="connsiteY53" fmla="*/ 325000 h 606722"/>
                <a:gd name="connsiteX54" fmla="*/ 325000 h 606722"/>
                <a:gd name="connsiteY54" fmla="*/ 325000 h 606722"/>
                <a:gd name="connsiteX55" fmla="*/ 325000 h 606722"/>
                <a:gd name="connsiteY55" fmla="*/ 325000 h 606722"/>
                <a:gd name="connsiteX56" fmla="*/ 325000 h 606722"/>
                <a:gd name="connsiteY56" fmla="*/ 325000 h 606722"/>
                <a:gd name="connsiteX57" fmla="*/ 325000 h 606722"/>
                <a:gd name="connsiteY57" fmla="*/ 325000 h 606722"/>
                <a:gd name="connsiteX58" fmla="*/ 325000 h 606722"/>
                <a:gd name="connsiteY58" fmla="*/ 325000 h 606722"/>
                <a:gd name="connsiteX59" fmla="*/ 325000 h 606722"/>
                <a:gd name="connsiteY59" fmla="*/ 325000 h 606722"/>
                <a:gd name="connsiteX60" fmla="*/ 325000 h 606722"/>
                <a:gd name="connsiteY60" fmla="*/ 325000 h 606722"/>
                <a:gd name="connsiteX61" fmla="*/ 325000 h 606722"/>
                <a:gd name="connsiteY61" fmla="*/ 325000 h 606722"/>
                <a:gd name="connsiteX62" fmla="*/ 325000 h 606722"/>
                <a:gd name="connsiteY62" fmla="*/ 325000 h 606722"/>
                <a:gd name="connsiteX63" fmla="*/ 325000 h 606722"/>
                <a:gd name="connsiteY63" fmla="*/ 325000 h 606722"/>
                <a:gd name="connsiteX64" fmla="*/ 325000 h 606722"/>
                <a:gd name="connsiteY64" fmla="*/ 325000 h 606722"/>
                <a:gd name="connsiteX65" fmla="*/ 325000 h 606722"/>
                <a:gd name="connsiteY65" fmla="*/ 325000 h 606722"/>
                <a:gd name="connsiteX66" fmla="*/ 325000 h 606722"/>
                <a:gd name="connsiteY66" fmla="*/ 325000 h 606722"/>
                <a:gd name="connsiteX67" fmla="*/ 325000 h 606722"/>
                <a:gd name="connsiteY67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07535" h="606604">
                  <a:moveTo>
                    <a:pt x="394900" y="353768"/>
                  </a:moveTo>
                  <a:cubicBezTo>
                    <a:pt x="400507" y="353768"/>
                    <a:pt x="405045" y="358301"/>
                    <a:pt x="405045" y="363900"/>
                  </a:cubicBezTo>
                  <a:lnTo>
                    <a:pt x="405045" y="515616"/>
                  </a:lnTo>
                  <a:cubicBezTo>
                    <a:pt x="405045" y="543435"/>
                    <a:pt x="382353" y="566099"/>
                    <a:pt x="354410" y="566099"/>
                  </a:cubicBezTo>
                  <a:lnTo>
                    <a:pt x="212649" y="566099"/>
                  </a:lnTo>
                  <a:cubicBezTo>
                    <a:pt x="207131" y="566099"/>
                    <a:pt x="202593" y="561566"/>
                    <a:pt x="202593" y="556056"/>
                  </a:cubicBezTo>
                  <a:cubicBezTo>
                    <a:pt x="202593" y="550457"/>
                    <a:pt x="207131" y="545924"/>
                    <a:pt x="212649" y="545924"/>
                  </a:cubicBezTo>
                  <a:lnTo>
                    <a:pt x="354410" y="545924"/>
                  </a:lnTo>
                  <a:cubicBezTo>
                    <a:pt x="371140" y="545924"/>
                    <a:pt x="384845" y="532325"/>
                    <a:pt x="384845" y="515616"/>
                  </a:cubicBezTo>
                  <a:lnTo>
                    <a:pt x="384845" y="363900"/>
                  </a:lnTo>
                  <a:cubicBezTo>
                    <a:pt x="384845" y="358301"/>
                    <a:pt x="389294" y="353768"/>
                    <a:pt x="394900" y="353768"/>
                  </a:cubicBezTo>
                  <a:close/>
                  <a:moveTo>
                    <a:pt x="131640" y="262739"/>
                  </a:moveTo>
                  <a:cubicBezTo>
                    <a:pt x="137236" y="262739"/>
                    <a:pt x="141766" y="267271"/>
                    <a:pt x="141766" y="272870"/>
                  </a:cubicBezTo>
                  <a:lnTo>
                    <a:pt x="141766" y="333565"/>
                  </a:lnTo>
                  <a:cubicBezTo>
                    <a:pt x="141766" y="339075"/>
                    <a:pt x="137236" y="343607"/>
                    <a:pt x="131640" y="343607"/>
                  </a:cubicBezTo>
                  <a:cubicBezTo>
                    <a:pt x="126044" y="343607"/>
                    <a:pt x="121514" y="339075"/>
                    <a:pt x="121514" y="333565"/>
                  </a:cubicBezTo>
                  <a:lnTo>
                    <a:pt x="121514" y="272870"/>
                  </a:lnTo>
                  <a:cubicBezTo>
                    <a:pt x="121514" y="267271"/>
                    <a:pt x="126044" y="262739"/>
                    <a:pt x="131640" y="262739"/>
                  </a:cubicBezTo>
                  <a:close/>
                  <a:moveTo>
                    <a:pt x="489057" y="194973"/>
                  </a:moveTo>
                  <a:cubicBezTo>
                    <a:pt x="492973" y="190974"/>
                    <a:pt x="499381" y="190974"/>
                    <a:pt x="503386" y="194973"/>
                  </a:cubicBezTo>
                  <a:lnTo>
                    <a:pt x="604576" y="296095"/>
                  </a:lnTo>
                  <a:cubicBezTo>
                    <a:pt x="605555" y="296983"/>
                    <a:pt x="606267" y="298138"/>
                    <a:pt x="606801" y="299383"/>
                  </a:cubicBezTo>
                  <a:cubicBezTo>
                    <a:pt x="607780" y="301871"/>
                    <a:pt x="607780" y="304625"/>
                    <a:pt x="606801" y="307113"/>
                  </a:cubicBezTo>
                  <a:cubicBezTo>
                    <a:pt x="606267" y="308357"/>
                    <a:pt x="605555" y="309424"/>
                    <a:pt x="604576" y="310401"/>
                  </a:cubicBezTo>
                  <a:lnTo>
                    <a:pt x="503386" y="411434"/>
                  </a:lnTo>
                  <a:cubicBezTo>
                    <a:pt x="501339" y="413478"/>
                    <a:pt x="498758" y="414455"/>
                    <a:pt x="496177" y="414455"/>
                  </a:cubicBezTo>
                  <a:cubicBezTo>
                    <a:pt x="493596" y="414455"/>
                    <a:pt x="491015" y="413478"/>
                    <a:pt x="489057" y="411434"/>
                  </a:cubicBezTo>
                  <a:cubicBezTo>
                    <a:pt x="485052" y="407524"/>
                    <a:pt x="485052" y="401126"/>
                    <a:pt x="489057" y="397217"/>
                  </a:cubicBezTo>
                  <a:lnTo>
                    <a:pt x="572982" y="313333"/>
                  </a:lnTo>
                  <a:lnTo>
                    <a:pt x="232921" y="313333"/>
                  </a:lnTo>
                  <a:cubicBezTo>
                    <a:pt x="227314" y="313333"/>
                    <a:pt x="222775" y="308802"/>
                    <a:pt x="222775" y="303203"/>
                  </a:cubicBezTo>
                  <a:cubicBezTo>
                    <a:pt x="222775" y="297605"/>
                    <a:pt x="227314" y="293074"/>
                    <a:pt x="232921" y="293074"/>
                  </a:cubicBezTo>
                  <a:lnTo>
                    <a:pt x="572982" y="293074"/>
                  </a:lnTo>
                  <a:lnTo>
                    <a:pt x="489057" y="209279"/>
                  </a:lnTo>
                  <a:cubicBezTo>
                    <a:pt x="485052" y="205281"/>
                    <a:pt x="485052" y="198883"/>
                    <a:pt x="489057" y="194973"/>
                  </a:cubicBezTo>
                  <a:close/>
                  <a:moveTo>
                    <a:pt x="211398" y="40317"/>
                  </a:moveTo>
                  <a:lnTo>
                    <a:pt x="354409" y="40317"/>
                  </a:lnTo>
                  <a:cubicBezTo>
                    <a:pt x="382353" y="40317"/>
                    <a:pt x="405046" y="62981"/>
                    <a:pt x="405046" y="90889"/>
                  </a:cubicBezTo>
                  <a:lnTo>
                    <a:pt x="405046" y="242605"/>
                  </a:lnTo>
                  <a:cubicBezTo>
                    <a:pt x="405046" y="248115"/>
                    <a:pt x="400508" y="252648"/>
                    <a:pt x="394901" y="252648"/>
                  </a:cubicBezTo>
                  <a:cubicBezTo>
                    <a:pt x="389295" y="252648"/>
                    <a:pt x="384845" y="248115"/>
                    <a:pt x="384845" y="242605"/>
                  </a:cubicBezTo>
                  <a:lnTo>
                    <a:pt x="384845" y="90889"/>
                  </a:lnTo>
                  <a:cubicBezTo>
                    <a:pt x="384845" y="74180"/>
                    <a:pt x="371140" y="60581"/>
                    <a:pt x="354409" y="60581"/>
                  </a:cubicBezTo>
                  <a:lnTo>
                    <a:pt x="211398" y="60581"/>
                  </a:lnTo>
                  <a:cubicBezTo>
                    <a:pt x="205791" y="60581"/>
                    <a:pt x="201253" y="56048"/>
                    <a:pt x="201253" y="50449"/>
                  </a:cubicBezTo>
                  <a:cubicBezTo>
                    <a:pt x="201253" y="44850"/>
                    <a:pt x="205791" y="40317"/>
                    <a:pt x="211398" y="40317"/>
                  </a:cubicBezTo>
                  <a:close/>
                  <a:moveTo>
                    <a:pt x="147115" y="20146"/>
                  </a:moveTo>
                  <a:cubicBezTo>
                    <a:pt x="144890" y="20146"/>
                    <a:pt x="142576" y="20590"/>
                    <a:pt x="140084" y="21568"/>
                  </a:cubicBezTo>
                  <a:lnTo>
                    <a:pt x="44232" y="59782"/>
                  </a:lnTo>
                  <a:cubicBezTo>
                    <a:pt x="24919" y="66981"/>
                    <a:pt x="20292" y="73024"/>
                    <a:pt x="20292" y="90887"/>
                  </a:cubicBezTo>
                  <a:lnTo>
                    <a:pt x="20292" y="515689"/>
                  </a:lnTo>
                  <a:cubicBezTo>
                    <a:pt x="20292" y="533464"/>
                    <a:pt x="24919" y="539596"/>
                    <a:pt x="44054" y="546616"/>
                  </a:cubicBezTo>
                  <a:lnTo>
                    <a:pt x="140262" y="585098"/>
                  </a:lnTo>
                  <a:cubicBezTo>
                    <a:pt x="142576" y="585897"/>
                    <a:pt x="144890" y="586431"/>
                    <a:pt x="147115" y="586431"/>
                  </a:cubicBezTo>
                  <a:cubicBezTo>
                    <a:pt x="156015" y="586431"/>
                    <a:pt x="161978" y="578254"/>
                    <a:pt x="161978" y="566257"/>
                  </a:cubicBezTo>
                  <a:lnTo>
                    <a:pt x="161978" y="40319"/>
                  </a:lnTo>
                  <a:cubicBezTo>
                    <a:pt x="161978" y="28233"/>
                    <a:pt x="156015" y="20146"/>
                    <a:pt x="147115" y="20146"/>
                  </a:cubicBezTo>
                  <a:close/>
                  <a:moveTo>
                    <a:pt x="151669" y="315"/>
                  </a:moveTo>
                  <a:cubicBezTo>
                    <a:pt x="169354" y="2727"/>
                    <a:pt x="182270" y="18724"/>
                    <a:pt x="182270" y="40319"/>
                  </a:cubicBezTo>
                  <a:lnTo>
                    <a:pt x="182270" y="566257"/>
                  </a:lnTo>
                  <a:cubicBezTo>
                    <a:pt x="182270" y="589630"/>
                    <a:pt x="167496" y="606604"/>
                    <a:pt x="147115" y="606604"/>
                  </a:cubicBezTo>
                  <a:cubicBezTo>
                    <a:pt x="142487" y="606604"/>
                    <a:pt x="137681" y="605716"/>
                    <a:pt x="132964" y="603938"/>
                  </a:cubicBezTo>
                  <a:lnTo>
                    <a:pt x="36756" y="565457"/>
                  </a:lnTo>
                  <a:cubicBezTo>
                    <a:pt x="10057" y="555592"/>
                    <a:pt x="0" y="542084"/>
                    <a:pt x="0" y="515689"/>
                  </a:cubicBezTo>
                  <a:lnTo>
                    <a:pt x="0" y="90887"/>
                  </a:lnTo>
                  <a:cubicBezTo>
                    <a:pt x="0" y="64492"/>
                    <a:pt x="10057" y="50895"/>
                    <a:pt x="37023" y="40942"/>
                  </a:cubicBezTo>
                  <a:lnTo>
                    <a:pt x="132697" y="2727"/>
                  </a:lnTo>
                  <a:cubicBezTo>
                    <a:pt x="139350" y="217"/>
                    <a:pt x="145774" y="-489"/>
                    <a:pt x="151669" y="3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76" name="橢圓 75">
            <a:extLst>
              <a:ext uri="{FF2B5EF4-FFF2-40B4-BE49-F238E27FC236}">
                <a16:creationId xmlns:a16="http://schemas.microsoft.com/office/drawing/2014/main" id="{C5C652A9-D46C-4095-9961-D9E97BE41DB9}"/>
              </a:ext>
            </a:extLst>
          </p:cNvPr>
          <p:cNvSpPr/>
          <p:nvPr/>
        </p:nvSpPr>
        <p:spPr bwMode="auto">
          <a:xfrm>
            <a:off x="1545261" y="4622645"/>
            <a:ext cx="668543" cy="68705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dirty="0">
              <a:solidFill>
                <a:schemeClr val="lt1"/>
              </a:solidFill>
              <a:latin typeface="+mj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7C674F97-F196-4FCB-B217-EE5DCABD5DCB}"/>
              </a:ext>
            </a:extLst>
          </p:cNvPr>
          <p:cNvSpPr/>
          <p:nvPr/>
        </p:nvSpPr>
        <p:spPr bwMode="auto">
          <a:xfrm>
            <a:off x="2282509" y="5081074"/>
            <a:ext cx="2348106" cy="626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0" bIns="4680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TW" altLang="en-US" sz="1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總共</a:t>
            </a:r>
            <a:r>
              <a:rPr lang="en-US" altLang="zh-TW" sz="1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9305</a:t>
            </a:r>
            <a:r>
              <a:rPr lang="zh-TW" altLang="en-US" sz="1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個判例</a:t>
            </a:r>
            <a:r>
              <a:rPr lang="en-US" altLang="zh-TW" sz="1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</a:t>
            </a:r>
            <a:r>
              <a:rPr lang="zh-TW" altLang="en-US" sz="1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若採人工標註將會耗費大量人力和時間</a:t>
            </a:r>
            <a:endParaRPr lang="zh-CN" altLang="en-US" sz="1400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AB9F8F53-217E-4963-9E14-36021EAB528C}"/>
              </a:ext>
            </a:extLst>
          </p:cNvPr>
          <p:cNvSpPr txBox="1"/>
          <p:nvPr/>
        </p:nvSpPr>
        <p:spPr bwMode="auto">
          <a:xfrm>
            <a:off x="2282509" y="4710141"/>
            <a:ext cx="1538883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46800" rIns="0" bIns="468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人工標註耗時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9" name="手繪多邊形: 圖案 78">
            <a:extLst>
              <a:ext uri="{FF2B5EF4-FFF2-40B4-BE49-F238E27FC236}">
                <a16:creationId xmlns:a16="http://schemas.microsoft.com/office/drawing/2014/main" id="{DF2FE05D-8190-4E55-9A1F-F534F522F7FB}"/>
              </a:ext>
            </a:extLst>
          </p:cNvPr>
          <p:cNvSpPr/>
          <p:nvPr/>
        </p:nvSpPr>
        <p:spPr bwMode="auto">
          <a:xfrm>
            <a:off x="1675555" y="4812941"/>
            <a:ext cx="403077" cy="305023"/>
          </a:xfrm>
          <a:custGeom>
            <a:avLst/>
            <a:gdLst>
              <a:gd name="T0" fmla="*/ 3344 w 5590"/>
              <a:gd name="T1" fmla="*/ 549 h 4122"/>
              <a:gd name="T2" fmla="*/ 2246 w 5590"/>
              <a:gd name="T3" fmla="*/ 549 h 4122"/>
              <a:gd name="T4" fmla="*/ 2795 w 5590"/>
              <a:gd name="T5" fmla="*/ 240 h 4122"/>
              <a:gd name="T6" fmla="*/ 2795 w 5590"/>
              <a:gd name="T7" fmla="*/ 859 h 4122"/>
              <a:gd name="T8" fmla="*/ 2795 w 5590"/>
              <a:gd name="T9" fmla="*/ 240 h 4122"/>
              <a:gd name="T10" fmla="*/ 5470 w 5590"/>
              <a:gd name="T11" fmla="*/ 4122 h 4122"/>
              <a:gd name="T12" fmla="*/ 0 w 5590"/>
              <a:gd name="T13" fmla="*/ 4002 h 4122"/>
              <a:gd name="T14" fmla="*/ 5470 w 5590"/>
              <a:gd name="T15" fmla="*/ 3882 h 4122"/>
              <a:gd name="T16" fmla="*/ 917 w 5590"/>
              <a:gd name="T17" fmla="*/ 1194 h 4122"/>
              <a:gd name="T18" fmla="*/ 1144 w 5590"/>
              <a:gd name="T19" fmla="*/ 1115 h 4122"/>
              <a:gd name="T20" fmla="*/ 4344 w 5590"/>
              <a:gd name="T21" fmla="*/ 1411 h 4122"/>
              <a:gd name="T22" fmla="*/ 4599 w 5590"/>
              <a:gd name="T23" fmla="*/ 1041 h 4122"/>
              <a:gd name="T24" fmla="*/ 4544 w 5590"/>
              <a:gd name="T25" fmla="*/ 1568 h 4122"/>
              <a:gd name="T26" fmla="*/ 4487 w 5590"/>
              <a:gd name="T27" fmla="*/ 1637 h 4122"/>
              <a:gd name="T28" fmla="*/ 4429 w 5590"/>
              <a:gd name="T29" fmla="*/ 1651 h 4122"/>
              <a:gd name="T30" fmla="*/ 1165 w 5590"/>
              <a:gd name="T31" fmla="*/ 1651 h 4122"/>
              <a:gd name="T32" fmla="*/ 1106 w 5590"/>
              <a:gd name="T33" fmla="*/ 1638 h 4122"/>
              <a:gd name="T34" fmla="*/ 1054 w 5590"/>
              <a:gd name="T35" fmla="*/ 1585 h 4122"/>
              <a:gd name="T36" fmla="*/ 917 w 5590"/>
              <a:gd name="T37" fmla="*/ 1194 h 4122"/>
              <a:gd name="T38" fmla="*/ 1539 w 5590"/>
              <a:gd name="T39" fmla="*/ 3355 h 4122"/>
              <a:gd name="T40" fmla="*/ 2675 w 5590"/>
              <a:gd name="T41" fmla="*/ 1947 h 4122"/>
              <a:gd name="T42" fmla="*/ 2915 w 5590"/>
              <a:gd name="T43" fmla="*/ 1947 h 4122"/>
              <a:gd name="T44" fmla="*/ 4051 w 5590"/>
              <a:gd name="T45" fmla="*/ 3355 h 4122"/>
              <a:gd name="T46" fmla="*/ 3301 w 5590"/>
              <a:gd name="T47" fmla="*/ 3198 h 4122"/>
              <a:gd name="T48" fmla="*/ 3301 w 5590"/>
              <a:gd name="T49" fmla="*/ 2958 h 4122"/>
              <a:gd name="T50" fmla="*/ 4104 w 5590"/>
              <a:gd name="T51" fmla="*/ 2960 h 4122"/>
              <a:gd name="T52" fmla="*/ 4187 w 5590"/>
              <a:gd name="T53" fmla="*/ 3019 h 4122"/>
              <a:gd name="T54" fmla="*/ 4332 w 5590"/>
              <a:gd name="T55" fmla="*/ 3433 h 4122"/>
              <a:gd name="T56" fmla="*/ 4338 w 5590"/>
              <a:gd name="T57" fmla="*/ 3497 h 4122"/>
              <a:gd name="T58" fmla="*/ 4279 w 5590"/>
              <a:gd name="T59" fmla="*/ 3580 h 4122"/>
              <a:gd name="T60" fmla="*/ 4217 w 5590"/>
              <a:gd name="T61" fmla="*/ 3595 h 4122"/>
              <a:gd name="T62" fmla="*/ 2793 w 5590"/>
              <a:gd name="T63" fmla="*/ 3595 h 4122"/>
              <a:gd name="T64" fmla="*/ 1370 w 5590"/>
              <a:gd name="T65" fmla="*/ 3595 h 4122"/>
              <a:gd name="T66" fmla="*/ 1250 w 5590"/>
              <a:gd name="T67" fmla="*/ 3475 h 4122"/>
              <a:gd name="T68" fmla="*/ 1393 w 5590"/>
              <a:gd name="T69" fmla="*/ 3041 h 4122"/>
              <a:gd name="T70" fmla="*/ 1438 w 5590"/>
              <a:gd name="T71" fmla="*/ 2980 h 4122"/>
              <a:gd name="T72" fmla="*/ 1510 w 5590"/>
              <a:gd name="T73" fmla="*/ 2958 h 4122"/>
              <a:gd name="T74" fmla="*/ 2409 w 5590"/>
              <a:gd name="T75" fmla="*/ 3078 h 4122"/>
              <a:gd name="T76" fmla="*/ 1593 w 5590"/>
              <a:gd name="T77" fmla="*/ 3198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90" h="4122">
                <a:moveTo>
                  <a:pt x="2795" y="1099"/>
                </a:moveTo>
                <a:cubicBezTo>
                  <a:pt x="3098" y="1099"/>
                  <a:pt x="3344" y="852"/>
                  <a:pt x="3344" y="549"/>
                </a:cubicBezTo>
                <a:cubicBezTo>
                  <a:pt x="3344" y="246"/>
                  <a:pt x="3098" y="0"/>
                  <a:pt x="2795" y="0"/>
                </a:cubicBezTo>
                <a:cubicBezTo>
                  <a:pt x="2492" y="0"/>
                  <a:pt x="2246" y="246"/>
                  <a:pt x="2246" y="549"/>
                </a:cubicBezTo>
                <a:cubicBezTo>
                  <a:pt x="2246" y="852"/>
                  <a:pt x="2492" y="1099"/>
                  <a:pt x="2795" y="1099"/>
                </a:cubicBezTo>
                <a:close/>
                <a:moveTo>
                  <a:pt x="2795" y="240"/>
                </a:moveTo>
                <a:cubicBezTo>
                  <a:pt x="2966" y="240"/>
                  <a:pt x="3104" y="379"/>
                  <a:pt x="3104" y="549"/>
                </a:cubicBezTo>
                <a:cubicBezTo>
                  <a:pt x="3104" y="720"/>
                  <a:pt x="2966" y="859"/>
                  <a:pt x="2795" y="859"/>
                </a:cubicBezTo>
                <a:cubicBezTo>
                  <a:pt x="2624" y="859"/>
                  <a:pt x="2486" y="720"/>
                  <a:pt x="2486" y="549"/>
                </a:cubicBezTo>
                <a:cubicBezTo>
                  <a:pt x="2486" y="379"/>
                  <a:pt x="2625" y="240"/>
                  <a:pt x="2795" y="240"/>
                </a:cubicBezTo>
                <a:close/>
                <a:moveTo>
                  <a:pt x="5590" y="4002"/>
                </a:moveTo>
                <a:cubicBezTo>
                  <a:pt x="5590" y="4068"/>
                  <a:pt x="5536" y="4122"/>
                  <a:pt x="5470" y="4122"/>
                </a:cubicBezTo>
                <a:lnTo>
                  <a:pt x="120" y="4122"/>
                </a:lnTo>
                <a:cubicBezTo>
                  <a:pt x="54" y="4122"/>
                  <a:pt x="0" y="4068"/>
                  <a:pt x="0" y="4002"/>
                </a:cubicBezTo>
                <a:cubicBezTo>
                  <a:pt x="0" y="3936"/>
                  <a:pt x="54" y="3882"/>
                  <a:pt x="120" y="3882"/>
                </a:cubicBezTo>
                <a:lnTo>
                  <a:pt x="5470" y="3882"/>
                </a:lnTo>
                <a:cubicBezTo>
                  <a:pt x="5536" y="3882"/>
                  <a:pt x="5590" y="3936"/>
                  <a:pt x="5590" y="4002"/>
                </a:cubicBezTo>
                <a:close/>
                <a:moveTo>
                  <a:pt x="917" y="1194"/>
                </a:moveTo>
                <a:cubicBezTo>
                  <a:pt x="896" y="1131"/>
                  <a:pt x="929" y="1063"/>
                  <a:pt x="992" y="1041"/>
                </a:cubicBezTo>
                <a:cubicBezTo>
                  <a:pt x="1054" y="1020"/>
                  <a:pt x="1123" y="1053"/>
                  <a:pt x="1144" y="1115"/>
                </a:cubicBezTo>
                <a:lnTo>
                  <a:pt x="1246" y="1411"/>
                </a:lnTo>
                <a:lnTo>
                  <a:pt x="4344" y="1411"/>
                </a:lnTo>
                <a:lnTo>
                  <a:pt x="4446" y="1115"/>
                </a:lnTo>
                <a:cubicBezTo>
                  <a:pt x="4468" y="1053"/>
                  <a:pt x="4536" y="1020"/>
                  <a:pt x="4599" y="1041"/>
                </a:cubicBezTo>
                <a:cubicBezTo>
                  <a:pt x="4661" y="1063"/>
                  <a:pt x="4694" y="1131"/>
                  <a:pt x="4673" y="1194"/>
                </a:cubicBezTo>
                <a:lnTo>
                  <a:pt x="4544" y="1568"/>
                </a:lnTo>
                <a:cubicBezTo>
                  <a:pt x="4542" y="1574"/>
                  <a:pt x="4539" y="1580"/>
                  <a:pt x="4536" y="1586"/>
                </a:cubicBezTo>
                <a:cubicBezTo>
                  <a:pt x="4525" y="1608"/>
                  <a:pt x="4508" y="1625"/>
                  <a:pt x="4487" y="1637"/>
                </a:cubicBezTo>
                <a:cubicBezTo>
                  <a:pt x="4480" y="1640"/>
                  <a:pt x="4473" y="1644"/>
                  <a:pt x="4465" y="1646"/>
                </a:cubicBezTo>
                <a:cubicBezTo>
                  <a:pt x="4454" y="1650"/>
                  <a:pt x="4442" y="1651"/>
                  <a:pt x="4429" y="1651"/>
                </a:cubicBezTo>
                <a:cubicBezTo>
                  <a:pt x="4428" y="1651"/>
                  <a:pt x="4427" y="1651"/>
                  <a:pt x="4426" y="1651"/>
                </a:cubicBezTo>
                <a:lnTo>
                  <a:pt x="1165" y="1651"/>
                </a:lnTo>
                <a:cubicBezTo>
                  <a:pt x="1150" y="1652"/>
                  <a:pt x="1136" y="1650"/>
                  <a:pt x="1123" y="1645"/>
                </a:cubicBezTo>
                <a:cubicBezTo>
                  <a:pt x="1117" y="1643"/>
                  <a:pt x="1112" y="1641"/>
                  <a:pt x="1106" y="1638"/>
                </a:cubicBezTo>
                <a:cubicBezTo>
                  <a:pt x="1106" y="1638"/>
                  <a:pt x="1106" y="1638"/>
                  <a:pt x="1106" y="1638"/>
                </a:cubicBezTo>
                <a:cubicBezTo>
                  <a:pt x="1084" y="1627"/>
                  <a:pt x="1065" y="1609"/>
                  <a:pt x="1054" y="1585"/>
                </a:cubicBezTo>
                <a:cubicBezTo>
                  <a:pt x="1051" y="1580"/>
                  <a:pt x="1048" y="1574"/>
                  <a:pt x="1047" y="1568"/>
                </a:cubicBezTo>
                <a:lnTo>
                  <a:pt x="917" y="1194"/>
                </a:lnTo>
                <a:close/>
                <a:moveTo>
                  <a:pt x="1593" y="3198"/>
                </a:moveTo>
                <a:lnTo>
                  <a:pt x="1539" y="3355"/>
                </a:lnTo>
                <a:lnTo>
                  <a:pt x="2675" y="3355"/>
                </a:lnTo>
                <a:lnTo>
                  <a:pt x="2675" y="1947"/>
                </a:lnTo>
                <a:cubicBezTo>
                  <a:pt x="2675" y="1881"/>
                  <a:pt x="2729" y="1827"/>
                  <a:pt x="2795" y="1827"/>
                </a:cubicBezTo>
                <a:cubicBezTo>
                  <a:pt x="2861" y="1827"/>
                  <a:pt x="2915" y="1881"/>
                  <a:pt x="2915" y="1947"/>
                </a:cubicBezTo>
                <a:lnTo>
                  <a:pt x="2915" y="3355"/>
                </a:lnTo>
                <a:lnTo>
                  <a:pt x="4051" y="3355"/>
                </a:lnTo>
                <a:lnTo>
                  <a:pt x="3997" y="3198"/>
                </a:lnTo>
                <a:lnTo>
                  <a:pt x="3301" y="3198"/>
                </a:lnTo>
                <a:cubicBezTo>
                  <a:pt x="3235" y="3198"/>
                  <a:pt x="3181" y="3144"/>
                  <a:pt x="3181" y="3078"/>
                </a:cubicBezTo>
                <a:cubicBezTo>
                  <a:pt x="3181" y="3011"/>
                  <a:pt x="3235" y="2958"/>
                  <a:pt x="3301" y="2958"/>
                </a:cubicBezTo>
                <a:lnTo>
                  <a:pt x="4080" y="2958"/>
                </a:lnTo>
                <a:cubicBezTo>
                  <a:pt x="4088" y="2957"/>
                  <a:pt x="4096" y="2958"/>
                  <a:pt x="4104" y="2960"/>
                </a:cubicBezTo>
                <a:cubicBezTo>
                  <a:pt x="4122" y="2963"/>
                  <a:pt x="4138" y="2970"/>
                  <a:pt x="4151" y="2979"/>
                </a:cubicBezTo>
                <a:cubicBezTo>
                  <a:pt x="4166" y="2989"/>
                  <a:pt x="4178" y="3003"/>
                  <a:pt x="4187" y="3019"/>
                </a:cubicBezTo>
                <a:cubicBezTo>
                  <a:pt x="4191" y="3026"/>
                  <a:pt x="4194" y="3033"/>
                  <a:pt x="4197" y="3041"/>
                </a:cubicBezTo>
                <a:lnTo>
                  <a:pt x="4332" y="3433"/>
                </a:lnTo>
                <a:cubicBezTo>
                  <a:pt x="4335" y="3440"/>
                  <a:pt x="4337" y="3448"/>
                  <a:pt x="4338" y="3455"/>
                </a:cubicBezTo>
                <a:cubicBezTo>
                  <a:pt x="4340" y="3469"/>
                  <a:pt x="4340" y="3483"/>
                  <a:pt x="4338" y="3497"/>
                </a:cubicBezTo>
                <a:cubicBezTo>
                  <a:pt x="4335" y="3514"/>
                  <a:pt x="4327" y="3531"/>
                  <a:pt x="4317" y="3545"/>
                </a:cubicBezTo>
                <a:cubicBezTo>
                  <a:pt x="4307" y="3559"/>
                  <a:pt x="4294" y="3571"/>
                  <a:pt x="4279" y="3580"/>
                </a:cubicBezTo>
                <a:cubicBezTo>
                  <a:pt x="4267" y="3586"/>
                  <a:pt x="4253" y="3591"/>
                  <a:pt x="4239" y="3594"/>
                </a:cubicBezTo>
                <a:cubicBezTo>
                  <a:pt x="4232" y="3595"/>
                  <a:pt x="4224" y="3595"/>
                  <a:pt x="4217" y="3595"/>
                </a:cubicBezTo>
                <a:lnTo>
                  <a:pt x="2798" y="3595"/>
                </a:lnTo>
                <a:cubicBezTo>
                  <a:pt x="2796" y="3595"/>
                  <a:pt x="2794" y="3595"/>
                  <a:pt x="2793" y="3595"/>
                </a:cubicBezTo>
                <a:lnTo>
                  <a:pt x="1373" y="3595"/>
                </a:lnTo>
                <a:cubicBezTo>
                  <a:pt x="1372" y="3595"/>
                  <a:pt x="1371" y="3595"/>
                  <a:pt x="1370" y="3595"/>
                </a:cubicBezTo>
                <a:cubicBezTo>
                  <a:pt x="1365" y="3595"/>
                  <a:pt x="1359" y="3595"/>
                  <a:pt x="1354" y="3594"/>
                </a:cubicBezTo>
                <a:cubicBezTo>
                  <a:pt x="1295" y="3586"/>
                  <a:pt x="1250" y="3536"/>
                  <a:pt x="1250" y="3475"/>
                </a:cubicBezTo>
                <a:cubicBezTo>
                  <a:pt x="1250" y="3460"/>
                  <a:pt x="1253" y="3445"/>
                  <a:pt x="1258" y="3432"/>
                </a:cubicBezTo>
                <a:lnTo>
                  <a:pt x="1393" y="3041"/>
                </a:lnTo>
                <a:cubicBezTo>
                  <a:pt x="1396" y="3033"/>
                  <a:pt x="1399" y="3026"/>
                  <a:pt x="1403" y="3019"/>
                </a:cubicBezTo>
                <a:cubicBezTo>
                  <a:pt x="1412" y="3003"/>
                  <a:pt x="1424" y="2990"/>
                  <a:pt x="1438" y="2980"/>
                </a:cubicBezTo>
                <a:cubicBezTo>
                  <a:pt x="1452" y="2970"/>
                  <a:pt x="1468" y="2963"/>
                  <a:pt x="1486" y="2960"/>
                </a:cubicBezTo>
                <a:cubicBezTo>
                  <a:pt x="1494" y="2958"/>
                  <a:pt x="1502" y="2957"/>
                  <a:pt x="1510" y="2958"/>
                </a:cubicBezTo>
                <a:lnTo>
                  <a:pt x="2289" y="2958"/>
                </a:lnTo>
                <a:cubicBezTo>
                  <a:pt x="2355" y="2958"/>
                  <a:pt x="2409" y="3011"/>
                  <a:pt x="2409" y="3078"/>
                </a:cubicBezTo>
                <a:cubicBezTo>
                  <a:pt x="2409" y="3144"/>
                  <a:pt x="2355" y="3198"/>
                  <a:pt x="2289" y="3198"/>
                </a:cubicBezTo>
                <a:lnTo>
                  <a:pt x="1593" y="31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2A93EB50-C845-46B6-88AB-8E456F912642}"/>
              </a:ext>
            </a:extLst>
          </p:cNvPr>
          <p:cNvSpPr/>
          <p:nvPr/>
        </p:nvSpPr>
        <p:spPr bwMode="auto">
          <a:xfrm>
            <a:off x="1545262" y="1732936"/>
            <a:ext cx="668543" cy="68705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800" dirty="0">
              <a:solidFill>
                <a:schemeClr val="lt1"/>
              </a:solidFill>
              <a:latin typeface="+mj-lt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9A2DA2F-3DD0-4A5C-82D5-E13260038EF8}"/>
              </a:ext>
            </a:extLst>
          </p:cNvPr>
          <p:cNvSpPr/>
          <p:nvPr/>
        </p:nvSpPr>
        <p:spPr bwMode="auto">
          <a:xfrm>
            <a:off x="2282510" y="2101402"/>
            <a:ext cx="2244137" cy="626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0" bIns="4680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TW" altLang="en-US" sz="1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人工檢索與分析不僅耗時且容易出現遺漏或是錯誤</a:t>
            </a:r>
            <a:endParaRPr lang="zh-CN" altLang="en-US" sz="14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7E4442BB-5F96-4A81-9869-DB0EF4633D7C}"/>
              </a:ext>
            </a:extLst>
          </p:cNvPr>
          <p:cNvSpPr txBox="1"/>
          <p:nvPr/>
        </p:nvSpPr>
        <p:spPr bwMode="auto">
          <a:xfrm>
            <a:off x="2282510" y="1730469"/>
            <a:ext cx="1538883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46800" rIns="0" bIns="468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文本數據龐大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5" name="手繪多邊形: 圖案 74">
            <a:extLst>
              <a:ext uri="{FF2B5EF4-FFF2-40B4-BE49-F238E27FC236}">
                <a16:creationId xmlns:a16="http://schemas.microsoft.com/office/drawing/2014/main" id="{92485B8A-78BC-4502-88C8-4CE30D56FA5A}"/>
              </a:ext>
            </a:extLst>
          </p:cNvPr>
          <p:cNvSpPr/>
          <p:nvPr/>
        </p:nvSpPr>
        <p:spPr bwMode="auto">
          <a:xfrm>
            <a:off x="1683103" y="1885375"/>
            <a:ext cx="403077" cy="395054"/>
          </a:xfrm>
          <a:custGeom>
            <a:avLst/>
            <a:gdLst>
              <a:gd name="connsiteX0" fmla="*/ 315778 w 607639"/>
              <a:gd name="connsiteY0" fmla="*/ 173080 h 579502"/>
              <a:gd name="connsiteX1" fmla="*/ 315778 w 607639"/>
              <a:gd name="connsiteY1" fmla="*/ 266058 h 579502"/>
              <a:gd name="connsiteX2" fmla="*/ 303493 w 607639"/>
              <a:gd name="connsiteY2" fmla="*/ 278325 h 579502"/>
              <a:gd name="connsiteX3" fmla="*/ 210375 w 607639"/>
              <a:gd name="connsiteY3" fmla="*/ 278325 h 579502"/>
              <a:gd name="connsiteX4" fmla="*/ 303493 w 607639"/>
              <a:gd name="connsiteY4" fmla="*/ 359925 h 579502"/>
              <a:gd name="connsiteX5" fmla="*/ 397500 w 607639"/>
              <a:gd name="connsiteY5" fmla="*/ 266058 h 579502"/>
              <a:gd name="connsiteX6" fmla="*/ 315778 w 607639"/>
              <a:gd name="connsiteY6" fmla="*/ 173080 h 579502"/>
              <a:gd name="connsiteX7" fmla="*/ 249814 w 607639"/>
              <a:gd name="connsiteY7" fmla="*/ 160816 h 579502"/>
              <a:gd name="connsiteX8" fmla="*/ 198110 w 607639"/>
              <a:gd name="connsiteY8" fmla="*/ 212449 h 579502"/>
              <a:gd name="connsiteX9" fmla="*/ 249814 w 607639"/>
              <a:gd name="connsiteY9" fmla="*/ 212449 h 579502"/>
              <a:gd name="connsiteX10" fmla="*/ 303493 w 607639"/>
              <a:gd name="connsiteY10" fmla="*/ 147835 h 579502"/>
              <a:gd name="connsiteX11" fmla="*/ 421981 w 607639"/>
              <a:gd name="connsiteY11" fmla="*/ 266058 h 579502"/>
              <a:gd name="connsiteX12" fmla="*/ 303493 w 607639"/>
              <a:gd name="connsiteY12" fmla="*/ 384370 h 579502"/>
              <a:gd name="connsiteX13" fmla="*/ 185093 w 607639"/>
              <a:gd name="connsiteY13" fmla="*/ 266058 h 579502"/>
              <a:gd name="connsiteX14" fmla="*/ 197289 w 607639"/>
              <a:gd name="connsiteY14" fmla="*/ 253880 h 579502"/>
              <a:gd name="connsiteX15" fmla="*/ 291297 w 607639"/>
              <a:gd name="connsiteY15" fmla="*/ 253880 h 579502"/>
              <a:gd name="connsiteX16" fmla="*/ 291297 w 607639"/>
              <a:gd name="connsiteY16" fmla="*/ 160013 h 579502"/>
              <a:gd name="connsiteX17" fmla="*/ 303493 w 607639"/>
              <a:gd name="connsiteY17" fmla="*/ 147835 h 579502"/>
              <a:gd name="connsiteX18" fmla="*/ 262095 w 607639"/>
              <a:gd name="connsiteY18" fmla="*/ 135133 h 579502"/>
              <a:gd name="connsiteX19" fmla="*/ 274287 w 607639"/>
              <a:gd name="connsiteY19" fmla="*/ 147397 h 579502"/>
              <a:gd name="connsiteX20" fmla="*/ 274287 w 607639"/>
              <a:gd name="connsiteY20" fmla="*/ 224713 h 579502"/>
              <a:gd name="connsiteX21" fmla="*/ 262095 w 607639"/>
              <a:gd name="connsiteY21" fmla="*/ 236888 h 579502"/>
              <a:gd name="connsiteX22" fmla="*/ 184672 w 607639"/>
              <a:gd name="connsiteY22" fmla="*/ 236888 h 579502"/>
              <a:gd name="connsiteX23" fmla="*/ 172391 w 607639"/>
              <a:gd name="connsiteY23" fmla="*/ 224713 h 579502"/>
              <a:gd name="connsiteX24" fmla="*/ 262095 w 607639"/>
              <a:gd name="connsiteY24" fmla="*/ 135133 h 579502"/>
              <a:gd name="connsiteX25" fmla="*/ 58120 w 607639"/>
              <a:gd name="connsiteY25" fmla="*/ 108514 h 579502"/>
              <a:gd name="connsiteX26" fmla="*/ 58120 w 607639"/>
              <a:gd name="connsiteY26" fmla="*/ 413970 h 579502"/>
              <a:gd name="connsiteX27" fmla="*/ 549430 w 607639"/>
              <a:gd name="connsiteY27" fmla="*/ 413970 h 579502"/>
              <a:gd name="connsiteX28" fmla="*/ 549430 w 607639"/>
              <a:gd name="connsiteY28" fmla="*/ 108514 h 579502"/>
              <a:gd name="connsiteX29" fmla="*/ 27236 w 607639"/>
              <a:gd name="connsiteY29" fmla="*/ 56079 h 579502"/>
              <a:gd name="connsiteX30" fmla="*/ 27236 w 607639"/>
              <a:gd name="connsiteY30" fmla="*/ 81319 h 579502"/>
              <a:gd name="connsiteX31" fmla="*/ 580403 w 607639"/>
              <a:gd name="connsiteY31" fmla="*/ 81319 h 579502"/>
              <a:gd name="connsiteX32" fmla="*/ 580403 w 607639"/>
              <a:gd name="connsiteY32" fmla="*/ 56079 h 579502"/>
              <a:gd name="connsiteX33" fmla="*/ 303775 w 607639"/>
              <a:gd name="connsiteY33" fmla="*/ 0 h 579502"/>
              <a:gd name="connsiteX34" fmla="*/ 317393 w 607639"/>
              <a:gd name="connsiteY34" fmla="*/ 13597 h 579502"/>
              <a:gd name="connsiteX35" fmla="*/ 317393 w 607639"/>
              <a:gd name="connsiteY35" fmla="*/ 28884 h 579502"/>
              <a:gd name="connsiteX36" fmla="*/ 580403 w 607639"/>
              <a:gd name="connsiteY36" fmla="*/ 28884 h 579502"/>
              <a:gd name="connsiteX37" fmla="*/ 607639 w 607639"/>
              <a:gd name="connsiteY37" fmla="*/ 56079 h 579502"/>
              <a:gd name="connsiteX38" fmla="*/ 607639 w 607639"/>
              <a:gd name="connsiteY38" fmla="*/ 81319 h 579502"/>
              <a:gd name="connsiteX39" fmla="*/ 580403 w 607639"/>
              <a:gd name="connsiteY39" fmla="*/ 108514 h 579502"/>
              <a:gd name="connsiteX40" fmla="*/ 576665 w 607639"/>
              <a:gd name="connsiteY40" fmla="*/ 108514 h 579502"/>
              <a:gd name="connsiteX41" fmla="*/ 576665 w 607639"/>
              <a:gd name="connsiteY41" fmla="*/ 413970 h 579502"/>
              <a:gd name="connsiteX42" fmla="*/ 549430 w 607639"/>
              <a:gd name="connsiteY42" fmla="*/ 441165 h 579502"/>
              <a:gd name="connsiteX43" fmla="*/ 317393 w 607639"/>
              <a:gd name="connsiteY43" fmla="*/ 441165 h 579502"/>
              <a:gd name="connsiteX44" fmla="*/ 317393 w 607639"/>
              <a:gd name="connsiteY44" fmla="*/ 481069 h 579502"/>
              <a:gd name="connsiteX45" fmla="*/ 418236 w 607639"/>
              <a:gd name="connsiteY45" fmla="*/ 554923 h 579502"/>
              <a:gd name="connsiteX46" fmla="*/ 421173 w 607639"/>
              <a:gd name="connsiteY46" fmla="*/ 573942 h 579502"/>
              <a:gd name="connsiteX47" fmla="*/ 410225 w 607639"/>
              <a:gd name="connsiteY47" fmla="*/ 579452 h 579502"/>
              <a:gd name="connsiteX48" fmla="*/ 402215 w 607639"/>
              <a:gd name="connsiteY48" fmla="*/ 576874 h 579502"/>
              <a:gd name="connsiteX49" fmla="*/ 317393 w 607639"/>
              <a:gd name="connsiteY49" fmla="*/ 514752 h 579502"/>
              <a:gd name="connsiteX50" fmla="*/ 317393 w 607639"/>
              <a:gd name="connsiteY50" fmla="*/ 565854 h 579502"/>
              <a:gd name="connsiteX51" fmla="*/ 303775 w 607639"/>
              <a:gd name="connsiteY51" fmla="*/ 579452 h 579502"/>
              <a:gd name="connsiteX52" fmla="*/ 290157 w 607639"/>
              <a:gd name="connsiteY52" fmla="*/ 565854 h 579502"/>
              <a:gd name="connsiteX53" fmla="*/ 290157 w 607639"/>
              <a:gd name="connsiteY53" fmla="*/ 514752 h 579502"/>
              <a:gd name="connsiteX54" fmla="*/ 205424 w 607639"/>
              <a:gd name="connsiteY54" fmla="*/ 576874 h 579502"/>
              <a:gd name="connsiteX55" fmla="*/ 186377 w 607639"/>
              <a:gd name="connsiteY55" fmla="*/ 573942 h 579502"/>
              <a:gd name="connsiteX56" fmla="*/ 189314 w 607639"/>
              <a:gd name="connsiteY56" fmla="*/ 554923 h 579502"/>
              <a:gd name="connsiteX57" fmla="*/ 290157 w 607639"/>
              <a:gd name="connsiteY57" fmla="*/ 481069 h 579502"/>
              <a:gd name="connsiteX58" fmla="*/ 290157 w 607639"/>
              <a:gd name="connsiteY58" fmla="*/ 441165 h 579502"/>
              <a:gd name="connsiteX59" fmla="*/ 58120 w 607639"/>
              <a:gd name="connsiteY59" fmla="*/ 441165 h 579502"/>
              <a:gd name="connsiteX60" fmla="*/ 30885 w 607639"/>
              <a:gd name="connsiteY60" fmla="*/ 413970 h 579502"/>
              <a:gd name="connsiteX61" fmla="*/ 30885 w 607639"/>
              <a:gd name="connsiteY61" fmla="*/ 108514 h 579502"/>
              <a:gd name="connsiteX62" fmla="*/ 27236 w 607639"/>
              <a:gd name="connsiteY62" fmla="*/ 108514 h 579502"/>
              <a:gd name="connsiteX63" fmla="*/ 0 w 607639"/>
              <a:gd name="connsiteY63" fmla="*/ 81319 h 579502"/>
              <a:gd name="connsiteX64" fmla="*/ 0 w 607639"/>
              <a:gd name="connsiteY64" fmla="*/ 56079 h 579502"/>
              <a:gd name="connsiteX65" fmla="*/ 27236 w 607639"/>
              <a:gd name="connsiteY65" fmla="*/ 28884 h 579502"/>
              <a:gd name="connsiteX66" fmla="*/ 290157 w 607639"/>
              <a:gd name="connsiteY66" fmla="*/ 28884 h 579502"/>
              <a:gd name="connsiteX67" fmla="*/ 290157 w 607639"/>
              <a:gd name="connsiteY67" fmla="*/ 13597 h 579502"/>
              <a:gd name="connsiteX68" fmla="*/ 303775 w 607639"/>
              <a:gd name="connsiteY68" fmla="*/ 0 h 57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579502">
                <a:moveTo>
                  <a:pt x="315778" y="173080"/>
                </a:moveTo>
                <a:lnTo>
                  <a:pt x="315778" y="266058"/>
                </a:lnTo>
                <a:cubicBezTo>
                  <a:pt x="315778" y="272814"/>
                  <a:pt x="310258" y="278325"/>
                  <a:pt x="303493" y="278325"/>
                </a:cubicBezTo>
                <a:lnTo>
                  <a:pt x="210375" y="278325"/>
                </a:lnTo>
                <a:cubicBezTo>
                  <a:pt x="216429" y="324281"/>
                  <a:pt x="255866" y="359925"/>
                  <a:pt x="303493" y="359925"/>
                </a:cubicBezTo>
                <a:cubicBezTo>
                  <a:pt x="355303" y="359925"/>
                  <a:pt x="397500" y="317792"/>
                  <a:pt x="397500" y="266058"/>
                </a:cubicBezTo>
                <a:cubicBezTo>
                  <a:pt x="397500" y="218502"/>
                  <a:pt x="361802" y="179124"/>
                  <a:pt x="315778" y="173080"/>
                </a:cubicBezTo>
                <a:close/>
                <a:moveTo>
                  <a:pt x="249814" y="160816"/>
                </a:moveTo>
                <a:cubicBezTo>
                  <a:pt x="223740" y="165793"/>
                  <a:pt x="203093" y="186410"/>
                  <a:pt x="198110" y="212449"/>
                </a:cubicBezTo>
                <a:lnTo>
                  <a:pt x="249814" y="212449"/>
                </a:lnTo>
                <a:close/>
                <a:moveTo>
                  <a:pt x="303493" y="147835"/>
                </a:moveTo>
                <a:cubicBezTo>
                  <a:pt x="368835" y="147835"/>
                  <a:pt x="421981" y="200902"/>
                  <a:pt x="421981" y="266058"/>
                </a:cubicBezTo>
                <a:cubicBezTo>
                  <a:pt x="421981" y="331303"/>
                  <a:pt x="368835" y="384370"/>
                  <a:pt x="303493" y="384370"/>
                </a:cubicBezTo>
                <a:cubicBezTo>
                  <a:pt x="238239" y="384370"/>
                  <a:pt x="185093" y="331303"/>
                  <a:pt x="185093" y="266058"/>
                </a:cubicBezTo>
                <a:cubicBezTo>
                  <a:pt x="185093" y="259303"/>
                  <a:pt x="190523" y="253880"/>
                  <a:pt x="197289" y="253880"/>
                </a:cubicBezTo>
                <a:lnTo>
                  <a:pt x="291297" y="253880"/>
                </a:lnTo>
                <a:lnTo>
                  <a:pt x="291297" y="160013"/>
                </a:lnTo>
                <a:cubicBezTo>
                  <a:pt x="291297" y="153257"/>
                  <a:pt x="296727" y="147835"/>
                  <a:pt x="303493" y="147835"/>
                </a:cubicBezTo>
                <a:close/>
                <a:moveTo>
                  <a:pt x="262095" y="135133"/>
                </a:moveTo>
                <a:cubicBezTo>
                  <a:pt x="268859" y="135133"/>
                  <a:pt x="274287" y="140643"/>
                  <a:pt x="274287" y="147397"/>
                </a:cubicBezTo>
                <a:lnTo>
                  <a:pt x="274287" y="224713"/>
                </a:lnTo>
                <a:cubicBezTo>
                  <a:pt x="274287" y="231467"/>
                  <a:pt x="268859" y="236888"/>
                  <a:pt x="262095" y="236888"/>
                </a:cubicBezTo>
                <a:lnTo>
                  <a:pt x="184672" y="236888"/>
                </a:lnTo>
                <a:cubicBezTo>
                  <a:pt x="177909" y="236888"/>
                  <a:pt x="172391" y="231467"/>
                  <a:pt x="172391" y="224713"/>
                </a:cubicBezTo>
                <a:cubicBezTo>
                  <a:pt x="172391" y="175302"/>
                  <a:pt x="212616" y="135133"/>
                  <a:pt x="262095" y="135133"/>
                </a:cubicBezTo>
                <a:close/>
                <a:moveTo>
                  <a:pt x="58120" y="108514"/>
                </a:moveTo>
                <a:lnTo>
                  <a:pt x="58120" y="413970"/>
                </a:lnTo>
                <a:lnTo>
                  <a:pt x="549430" y="413970"/>
                </a:lnTo>
                <a:lnTo>
                  <a:pt x="549430" y="108514"/>
                </a:lnTo>
                <a:close/>
                <a:moveTo>
                  <a:pt x="27236" y="56079"/>
                </a:moveTo>
                <a:lnTo>
                  <a:pt x="27236" y="81319"/>
                </a:lnTo>
                <a:lnTo>
                  <a:pt x="580403" y="81319"/>
                </a:lnTo>
                <a:lnTo>
                  <a:pt x="580403" y="56079"/>
                </a:lnTo>
                <a:close/>
                <a:moveTo>
                  <a:pt x="303775" y="0"/>
                </a:moveTo>
                <a:cubicBezTo>
                  <a:pt x="311341" y="0"/>
                  <a:pt x="317393" y="6132"/>
                  <a:pt x="317393" y="13597"/>
                </a:cubicBezTo>
                <a:lnTo>
                  <a:pt x="317393" y="28884"/>
                </a:lnTo>
                <a:lnTo>
                  <a:pt x="580403" y="28884"/>
                </a:lnTo>
                <a:cubicBezTo>
                  <a:pt x="595356" y="28884"/>
                  <a:pt x="607639" y="41148"/>
                  <a:pt x="607639" y="56079"/>
                </a:cubicBezTo>
                <a:lnTo>
                  <a:pt x="607639" y="81319"/>
                </a:lnTo>
                <a:cubicBezTo>
                  <a:pt x="607639" y="96338"/>
                  <a:pt x="595356" y="108514"/>
                  <a:pt x="580403" y="108514"/>
                </a:cubicBezTo>
                <a:lnTo>
                  <a:pt x="576665" y="108514"/>
                </a:lnTo>
                <a:lnTo>
                  <a:pt x="576665" y="413970"/>
                </a:lnTo>
                <a:cubicBezTo>
                  <a:pt x="576665" y="428990"/>
                  <a:pt x="564472" y="441165"/>
                  <a:pt x="549430" y="441165"/>
                </a:cubicBezTo>
                <a:lnTo>
                  <a:pt x="317393" y="441165"/>
                </a:lnTo>
                <a:lnTo>
                  <a:pt x="317393" y="481069"/>
                </a:lnTo>
                <a:lnTo>
                  <a:pt x="418236" y="554923"/>
                </a:lnTo>
                <a:cubicBezTo>
                  <a:pt x="424377" y="559366"/>
                  <a:pt x="425623" y="567898"/>
                  <a:pt x="421173" y="573942"/>
                </a:cubicBezTo>
                <a:cubicBezTo>
                  <a:pt x="418503" y="577585"/>
                  <a:pt x="414409" y="579452"/>
                  <a:pt x="410225" y="579452"/>
                </a:cubicBezTo>
                <a:cubicBezTo>
                  <a:pt x="407466" y="579452"/>
                  <a:pt x="404618" y="578652"/>
                  <a:pt x="402215" y="576874"/>
                </a:cubicBezTo>
                <a:lnTo>
                  <a:pt x="317393" y="514752"/>
                </a:lnTo>
                <a:lnTo>
                  <a:pt x="317393" y="565854"/>
                </a:lnTo>
                <a:cubicBezTo>
                  <a:pt x="317393" y="573408"/>
                  <a:pt x="311341" y="579452"/>
                  <a:pt x="303775" y="579452"/>
                </a:cubicBezTo>
                <a:cubicBezTo>
                  <a:pt x="296299" y="579452"/>
                  <a:pt x="290157" y="573408"/>
                  <a:pt x="290157" y="565854"/>
                </a:cubicBezTo>
                <a:lnTo>
                  <a:pt x="290157" y="514752"/>
                </a:lnTo>
                <a:lnTo>
                  <a:pt x="205424" y="576874"/>
                </a:lnTo>
                <a:cubicBezTo>
                  <a:pt x="199372" y="581318"/>
                  <a:pt x="190827" y="579985"/>
                  <a:pt x="186377" y="573942"/>
                </a:cubicBezTo>
                <a:cubicBezTo>
                  <a:pt x="181927" y="567898"/>
                  <a:pt x="183262" y="559366"/>
                  <a:pt x="189314" y="554923"/>
                </a:cubicBezTo>
                <a:lnTo>
                  <a:pt x="290157" y="481069"/>
                </a:lnTo>
                <a:lnTo>
                  <a:pt x="290157" y="441165"/>
                </a:lnTo>
                <a:lnTo>
                  <a:pt x="58120" y="441165"/>
                </a:lnTo>
                <a:cubicBezTo>
                  <a:pt x="43167" y="441165"/>
                  <a:pt x="30885" y="428990"/>
                  <a:pt x="30885" y="413970"/>
                </a:cubicBezTo>
                <a:lnTo>
                  <a:pt x="30885" y="108514"/>
                </a:lnTo>
                <a:lnTo>
                  <a:pt x="27236" y="108514"/>
                </a:lnTo>
                <a:cubicBezTo>
                  <a:pt x="12194" y="108514"/>
                  <a:pt x="0" y="96338"/>
                  <a:pt x="0" y="81319"/>
                </a:cubicBezTo>
                <a:lnTo>
                  <a:pt x="0" y="56079"/>
                </a:lnTo>
                <a:cubicBezTo>
                  <a:pt x="0" y="41148"/>
                  <a:pt x="12194" y="28884"/>
                  <a:pt x="27236" y="28884"/>
                </a:cubicBezTo>
                <a:lnTo>
                  <a:pt x="290157" y="28884"/>
                </a:lnTo>
                <a:lnTo>
                  <a:pt x="290157" y="13597"/>
                </a:lnTo>
                <a:cubicBezTo>
                  <a:pt x="290157" y="6132"/>
                  <a:pt x="296299" y="0"/>
                  <a:pt x="3037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EF4E405B-87BE-40E5-91D6-D7CFBBFEDE6B}"/>
              </a:ext>
            </a:extLst>
          </p:cNvPr>
          <p:cNvSpPr/>
          <p:nvPr/>
        </p:nvSpPr>
        <p:spPr bwMode="auto">
          <a:xfrm>
            <a:off x="8102361" y="5087856"/>
            <a:ext cx="3119822" cy="90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0" bIns="4680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TW" altLang="en-US" sz="1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法律和經濟領域對進入障礙和反壟斷的定義不一樣，不能單單依靠其一知識，需要整理正確的知識圖譜建立網絡。</a:t>
            </a:r>
            <a:endParaRPr lang="zh-CN" altLang="en-US" sz="1400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F1C9F033-966C-46C7-96D6-B5BABC0219BB}"/>
              </a:ext>
            </a:extLst>
          </p:cNvPr>
          <p:cNvSpPr txBox="1"/>
          <p:nvPr/>
        </p:nvSpPr>
        <p:spPr bwMode="auto">
          <a:xfrm>
            <a:off x="8102361" y="4716924"/>
            <a:ext cx="1795363" cy="40229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46800" rIns="0" bIns="468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知識圖譜的盲點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541B9391-5EC8-45ED-8AE0-D36C5A55E555}"/>
              </a:ext>
            </a:extLst>
          </p:cNvPr>
          <p:cNvGrpSpPr/>
          <p:nvPr/>
        </p:nvGrpSpPr>
        <p:grpSpPr>
          <a:xfrm>
            <a:off x="7371347" y="4721785"/>
            <a:ext cx="668543" cy="687050"/>
            <a:chOff x="7564142" y="4769789"/>
            <a:chExt cx="764746" cy="764746"/>
          </a:xfrm>
        </p:grpSpPr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61424836-0390-41BD-A03B-A5F2222DB0B0}"/>
                </a:ext>
              </a:extLst>
            </p:cNvPr>
            <p:cNvSpPr/>
            <p:nvPr/>
          </p:nvSpPr>
          <p:spPr bwMode="auto">
            <a:xfrm>
              <a:off x="7564142" y="4769789"/>
              <a:ext cx="764746" cy="764746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2">
                    <a:lumMod val="65000"/>
                  </a:schemeClr>
                </a:gs>
              </a:gsLst>
              <a:path path="circle">
                <a:fillToRect l="100000" b="100000"/>
              </a:path>
            </a:gradFill>
            <a:ln w="12700" cap="flat" cmpd="sng" algn="ctr">
              <a:noFill/>
              <a:prstDash val="solid"/>
              <a:miter lim="800000"/>
            </a:ln>
            <a:effectLst>
              <a:outerShdw blurRad="63500" dist="12700" dir="2700000" algn="br" rotWithShape="0">
                <a:schemeClr val="accent2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zh-CN">
                  <a:solidFill>
                    <a:schemeClr val="dk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800" dirty="0">
                <a:solidFill>
                  <a:schemeClr val="lt1"/>
                </a:solidFill>
                <a:latin typeface="+mj-lt"/>
              </a:endParaRPr>
            </a:p>
          </p:txBody>
        </p:sp>
        <p:sp>
          <p:nvSpPr>
            <p:cNvPr id="71" name="手繪多邊形: 圖案 70">
              <a:extLst>
                <a:ext uri="{FF2B5EF4-FFF2-40B4-BE49-F238E27FC236}">
                  <a16:creationId xmlns:a16="http://schemas.microsoft.com/office/drawing/2014/main" id="{D1DBA790-3C44-4439-AA21-5227E4F674D1}"/>
                </a:ext>
              </a:extLst>
            </p:cNvPr>
            <p:cNvSpPr/>
            <p:nvPr/>
          </p:nvSpPr>
          <p:spPr bwMode="auto">
            <a:xfrm>
              <a:off x="7715975" y="4921969"/>
              <a:ext cx="461080" cy="460387"/>
            </a:xfrm>
            <a:custGeom>
              <a:avLst/>
              <a:gdLst>
                <a:gd name="T0" fmla="*/ 6794 w 6860"/>
                <a:gd name="T1" fmla="*/ 3307 h 6860"/>
                <a:gd name="T2" fmla="*/ 5828 w 6860"/>
                <a:gd name="T3" fmla="*/ 2341 h 6860"/>
                <a:gd name="T4" fmla="*/ 5586 w 6860"/>
                <a:gd name="T5" fmla="*/ 2341 h 6860"/>
                <a:gd name="T6" fmla="*/ 5586 w 6860"/>
                <a:gd name="T7" fmla="*/ 2582 h 6860"/>
                <a:gd name="T8" fmla="*/ 6261 w 6860"/>
                <a:gd name="T9" fmla="*/ 3257 h 6860"/>
                <a:gd name="T10" fmla="*/ 3601 w 6860"/>
                <a:gd name="T11" fmla="*/ 3257 h 6860"/>
                <a:gd name="T12" fmla="*/ 3601 w 6860"/>
                <a:gd name="T13" fmla="*/ 600 h 6860"/>
                <a:gd name="T14" fmla="*/ 4276 w 6860"/>
                <a:gd name="T15" fmla="*/ 1275 h 6860"/>
                <a:gd name="T16" fmla="*/ 4517 w 6860"/>
                <a:gd name="T17" fmla="*/ 1275 h 6860"/>
                <a:gd name="T18" fmla="*/ 4517 w 6860"/>
                <a:gd name="T19" fmla="*/ 1033 h 6860"/>
                <a:gd name="T20" fmla="*/ 3551 w 6860"/>
                <a:gd name="T21" fmla="*/ 67 h 6860"/>
                <a:gd name="T22" fmla="*/ 3310 w 6860"/>
                <a:gd name="T23" fmla="*/ 67 h 6860"/>
                <a:gd name="T24" fmla="*/ 2343 w 6860"/>
                <a:gd name="T25" fmla="*/ 1033 h 6860"/>
                <a:gd name="T26" fmla="*/ 2343 w 6860"/>
                <a:gd name="T27" fmla="*/ 1275 h 6860"/>
                <a:gd name="T28" fmla="*/ 2585 w 6860"/>
                <a:gd name="T29" fmla="*/ 1275 h 6860"/>
                <a:gd name="T30" fmla="*/ 3260 w 6860"/>
                <a:gd name="T31" fmla="*/ 600 h 6860"/>
                <a:gd name="T32" fmla="*/ 3260 w 6860"/>
                <a:gd name="T33" fmla="*/ 3257 h 6860"/>
                <a:gd name="T34" fmla="*/ 600 w 6860"/>
                <a:gd name="T35" fmla="*/ 3257 h 6860"/>
                <a:gd name="T36" fmla="*/ 1275 w 6860"/>
                <a:gd name="T37" fmla="*/ 2583 h 6860"/>
                <a:gd name="T38" fmla="*/ 1275 w 6860"/>
                <a:gd name="T39" fmla="*/ 2341 h 6860"/>
                <a:gd name="T40" fmla="*/ 1033 w 6860"/>
                <a:gd name="T41" fmla="*/ 2341 h 6860"/>
                <a:gd name="T42" fmla="*/ 67 w 6860"/>
                <a:gd name="T43" fmla="*/ 3307 h 6860"/>
                <a:gd name="T44" fmla="*/ 67 w 6860"/>
                <a:gd name="T45" fmla="*/ 3549 h 6860"/>
                <a:gd name="T46" fmla="*/ 1033 w 6860"/>
                <a:gd name="T47" fmla="*/ 4515 h 6860"/>
                <a:gd name="T48" fmla="*/ 1275 w 6860"/>
                <a:gd name="T49" fmla="*/ 4515 h 6860"/>
                <a:gd name="T50" fmla="*/ 1275 w 6860"/>
                <a:gd name="T51" fmla="*/ 4273 h 6860"/>
                <a:gd name="T52" fmla="*/ 600 w 6860"/>
                <a:gd name="T53" fmla="*/ 3599 h 6860"/>
                <a:gd name="T54" fmla="*/ 3260 w 6860"/>
                <a:gd name="T55" fmla="*/ 3599 h 6860"/>
                <a:gd name="T56" fmla="*/ 3260 w 6860"/>
                <a:gd name="T57" fmla="*/ 6261 h 6860"/>
                <a:gd name="T58" fmla="*/ 2585 w 6860"/>
                <a:gd name="T59" fmla="*/ 5586 h 6860"/>
                <a:gd name="T60" fmla="*/ 2344 w 6860"/>
                <a:gd name="T61" fmla="*/ 5586 h 6860"/>
                <a:gd name="T62" fmla="*/ 2344 w 6860"/>
                <a:gd name="T63" fmla="*/ 5827 h 6860"/>
                <a:gd name="T64" fmla="*/ 3310 w 6860"/>
                <a:gd name="T65" fmla="*/ 6794 h 6860"/>
                <a:gd name="T66" fmla="*/ 3551 w 6860"/>
                <a:gd name="T67" fmla="*/ 6794 h 6860"/>
                <a:gd name="T68" fmla="*/ 4517 w 6860"/>
                <a:gd name="T69" fmla="*/ 5828 h 6860"/>
                <a:gd name="T70" fmla="*/ 4517 w 6860"/>
                <a:gd name="T71" fmla="*/ 5586 h 6860"/>
                <a:gd name="T72" fmla="*/ 4276 w 6860"/>
                <a:gd name="T73" fmla="*/ 5586 h 6860"/>
                <a:gd name="T74" fmla="*/ 3601 w 6860"/>
                <a:gd name="T75" fmla="*/ 6261 h 6860"/>
                <a:gd name="T76" fmla="*/ 3601 w 6860"/>
                <a:gd name="T77" fmla="*/ 3599 h 6860"/>
                <a:gd name="T78" fmla="*/ 6261 w 6860"/>
                <a:gd name="T79" fmla="*/ 3599 h 6860"/>
                <a:gd name="T80" fmla="*/ 5586 w 6860"/>
                <a:gd name="T81" fmla="*/ 4273 h 6860"/>
                <a:gd name="T82" fmla="*/ 5586 w 6860"/>
                <a:gd name="T83" fmla="*/ 4515 h 6860"/>
                <a:gd name="T84" fmla="*/ 5828 w 6860"/>
                <a:gd name="T85" fmla="*/ 4515 h 6860"/>
                <a:gd name="T86" fmla="*/ 6794 w 6860"/>
                <a:gd name="T87" fmla="*/ 3549 h 6860"/>
                <a:gd name="T88" fmla="*/ 6794 w 6860"/>
                <a:gd name="T89" fmla="*/ 3307 h 6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860" h="6860">
                  <a:moveTo>
                    <a:pt x="6794" y="3307"/>
                  </a:moveTo>
                  <a:lnTo>
                    <a:pt x="5828" y="2341"/>
                  </a:lnTo>
                  <a:cubicBezTo>
                    <a:pt x="5761" y="2274"/>
                    <a:pt x="5653" y="2274"/>
                    <a:pt x="5586" y="2341"/>
                  </a:cubicBezTo>
                  <a:cubicBezTo>
                    <a:pt x="5519" y="2408"/>
                    <a:pt x="5519" y="2516"/>
                    <a:pt x="5586" y="2582"/>
                  </a:cubicBezTo>
                  <a:lnTo>
                    <a:pt x="6261" y="3257"/>
                  </a:lnTo>
                  <a:lnTo>
                    <a:pt x="3601" y="3257"/>
                  </a:lnTo>
                  <a:lnTo>
                    <a:pt x="3601" y="600"/>
                  </a:lnTo>
                  <a:lnTo>
                    <a:pt x="4276" y="1275"/>
                  </a:lnTo>
                  <a:cubicBezTo>
                    <a:pt x="4343" y="1342"/>
                    <a:pt x="4450" y="1342"/>
                    <a:pt x="4517" y="1275"/>
                  </a:cubicBezTo>
                  <a:cubicBezTo>
                    <a:pt x="4584" y="1208"/>
                    <a:pt x="4584" y="1100"/>
                    <a:pt x="4517" y="1033"/>
                  </a:cubicBezTo>
                  <a:lnTo>
                    <a:pt x="3551" y="67"/>
                  </a:lnTo>
                  <a:cubicBezTo>
                    <a:pt x="3484" y="0"/>
                    <a:pt x="3376" y="0"/>
                    <a:pt x="3310" y="67"/>
                  </a:cubicBezTo>
                  <a:lnTo>
                    <a:pt x="2343" y="1033"/>
                  </a:lnTo>
                  <a:cubicBezTo>
                    <a:pt x="2277" y="1100"/>
                    <a:pt x="2277" y="1208"/>
                    <a:pt x="2343" y="1275"/>
                  </a:cubicBezTo>
                  <a:cubicBezTo>
                    <a:pt x="2410" y="1342"/>
                    <a:pt x="2518" y="1342"/>
                    <a:pt x="2585" y="1275"/>
                  </a:cubicBezTo>
                  <a:lnTo>
                    <a:pt x="3260" y="600"/>
                  </a:lnTo>
                  <a:lnTo>
                    <a:pt x="3260" y="3257"/>
                  </a:lnTo>
                  <a:lnTo>
                    <a:pt x="600" y="3257"/>
                  </a:lnTo>
                  <a:lnTo>
                    <a:pt x="1275" y="2583"/>
                  </a:lnTo>
                  <a:cubicBezTo>
                    <a:pt x="1342" y="2516"/>
                    <a:pt x="1342" y="2408"/>
                    <a:pt x="1275" y="2341"/>
                  </a:cubicBezTo>
                  <a:cubicBezTo>
                    <a:pt x="1208" y="2274"/>
                    <a:pt x="1100" y="2274"/>
                    <a:pt x="1033" y="2341"/>
                  </a:cubicBezTo>
                  <a:lnTo>
                    <a:pt x="67" y="3307"/>
                  </a:lnTo>
                  <a:cubicBezTo>
                    <a:pt x="0" y="3374"/>
                    <a:pt x="0" y="3482"/>
                    <a:pt x="67" y="3549"/>
                  </a:cubicBezTo>
                  <a:lnTo>
                    <a:pt x="1033" y="4515"/>
                  </a:lnTo>
                  <a:cubicBezTo>
                    <a:pt x="1100" y="4582"/>
                    <a:pt x="1208" y="4582"/>
                    <a:pt x="1275" y="4515"/>
                  </a:cubicBezTo>
                  <a:cubicBezTo>
                    <a:pt x="1342" y="4448"/>
                    <a:pt x="1342" y="4340"/>
                    <a:pt x="1275" y="4273"/>
                  </a:cubicBezTo>
                  <a:lnTo>
                    <a:pt x="600" y="3599"/>
                  </a:lnTo>
                  <a:lnTo>
                    <a:pt x="3260" y="3599"/>
                  </a:lnTo>
                  <a:lnTo>
                    <a:pt x="3260" y="6261"/>
                  </a:lnTo>
                  <a:lnTo>
                    <a:pt x="2585" y="5586"/>
                  </a:lnTo>
                  <a:cubicBezTo>
                    <a:pt x="2518" y="5519"/>
                    <a:pt x="2410" y="5519"/>
                    <a:pt x="2344" y="5586"/>
                  </a:cubicBezTo>
                  <a:cubicBezTo>
                    <a:pt x="2277" y="5653"/>
                    <a:pt x="2277" y="5761"/>
                    <a:pt x="2344" y="5827"/>
                  </a:cubicBezTo>
                  <a:lnTo>
                    <a:pt x="3310" y="6794"/>
                  </a:lnTo>
                  <a:cubicBezTo>
                    <a:pt x="3376" y="6860"/>
                    <a:pt x="3484" y="6860"/>
                    <a:pt x="3551" y="6794"/>
                  </a:cubicBezTo>
                  <a:lnTo>
                    <a:pt x="4517" y="5828"/>
                  </a:lnTo>
                  <a:cubicBezTo>
                    <a:pt x="4584" y="5761"/>
                    <a:pt x="4584" y="5653"/>
                    <a:pt x="4517" y="5586"/>
                  </a:cubicBezTo>
                  <a:cubicBezTo>
                    <a:pt x="4451" y="5519"/>
                    <a:pt x="4343" y="5519"/>
                    <a:pt x="4276" y="5586"/>
                  </a:cubicBezTo>
                  <a:lnTo>
                    <a:pt x="3601" y="6261"/>
                  </a:lnTo>
                  <a:lnTo>
                    <a:pt x="3601" y="3599"/>
                  </a:lnTo>
                  <a:lnTo>
                    <a:pt x="6261" y="3599"/>
                  </a:lnTo>
                  <a:lnTo>
                    <a:pt x="5586" y="4273"/>
                  </a:lnTo>
                  <a:cubicBezTo>
                    <a:pt x="5519" y="4340"/>
                    <a:pt x="5519" y="4448"/>
                    <a:pt x="5586" y="4515"/>
                  </a:cubicBezTo>
                  <a:cubicBezTo>
                    <a:pt x="5653" y="4582"/>
                    <a:pt x="5761" y="4582"/>
                    <a:pt x="5828" y="4515"/>
                  </a:cubicBezTo>
                  <a:lnTo>
                    <a:pt x="6794" y="3549"/>
                  </a:lnTo>
                  <a:cubicBezTo>
                    <a:pt x="6860" y="3482"/>
                    <a:pt x="6860" y="3374"/>
                    <a:pt x="6794" y="33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41E27C11-312F-4C1D-A027-F1485F7D55D3}"/>
              </a:ext>
            </a:extLst>
          </p:cNvPr>
          <p:cNvSpPr/>
          <p:nvPr/>
        </p:nvSpPr>
        <p:spPr bwMode="auto">
          <a:xfrm>
            <a:off x="1545261" y="3593200"/>
            <a:ext cx="2658134" cy="55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0" bIns="4680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自然語言處理（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NLP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）技術的應用為法律文本分析提供了新的可能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DE2FEDAA-12EB-4D63-AEC9-A46FA90234B9}"/>
              </a:ext>
            </a:extLst>
          </p:cNvPr>
          <p:cNvSpPr txBox="1"/>
          <p:nvPr/>
        </p:nvSpPr>
        <p:spPr bwMode="auto">
          <a:xfrm>
            <a:off x="1545261" y="3222267"/>
            <a:ext cx="496931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46800" rIns="0" bIns="468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+mj-ea"/>
                <a:ea typeface="+mj-ea"/>
              </a:rPr>
              <a:t>NLP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9052553-2002-44AF-B184-267B837C27A0}"/>
              </a:ext>
            </a:extLst>
          </p:cNvPr>
          <p:cNvSpPr/>
          <p:nvPr/>
        </p:nvSpPr>
        <p:spPr bwMode="auto">
          <a:xfrm>
            <a:off x="7610658" y="3593200"/>
            <a:ext cx="2658134" cy="79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6800" rIns="0" bIns="4680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利用微調後的大型語言模型（</a:t>
            </a:r>
            <a:r>
              <a:rPr lang="en-US" altLang="zh-TW" sz="1200" dirty="0">
                <a:solidFill>
                  <a:schemeClr val="bg1"/>
                </a:solidFill>
                <a:latin typeface="+mn-ea"/>
              </a:rPr>
              <a:t>LLM</a:t>
            </a:r>
            <a:r>
              <a:rPr lang="zh-TW" altLang="en-US" sz="1200" dirty="0">
                <a:solidFill>
                  <a:schemeClr val="bg1"/>
                </a:solidFill>
                <a:latin typeface="+mn-ea"/>
              </a:rPr>
              <a:t>），來準確識別法律判例中與進入障礙相關的段落，並能夠理解其背後的法律概念。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4B79BAD-B90C-4773-8AB9-6000B8821633}"/>
              </a:ext>
            </a:extLst>
          </p:cNvPr>
          <p:cNvSpPr txBox="1"/>
          <p:nvPr/>
        </p:nvSpPr>
        <p:spPr bwMode="auto">
          <a:xfrm>
            <a:off x="7610658" y="3222267"/>
            <a:ext cx="512961" cy="40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46800" rIns="0" bIns="468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+mj-ea"/>
                <a:ea typeface="+mj-ea"/>
              </a:rPr>
              <a:t>LLM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270808E-FD15-4B0F-8976-B657EC65F873}"/>
              </a:ext>
            </a:extLst>
          </p:cNvPr>
          <p:cNvSpPr/>
          <p:nvPr/>
        </p:nvSpPr>
        <p:spPr>
          <a:xfrm>
            <a:off x="5296423" y="3020244"/>
            <a:ext cx="1211238" cy="12112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90" name="手繪多邊形: 圖案 89">
            <a:extLst>
              <a:ext uri="{FF2B5EF4-FFF2-40B4-BE49-F238E27FC236}">
                <a16:creationId xmlns:a16="http://schemas.microsoft.com/office/drawing/2014/main" id="{205DF598-B162-4AE3-B176-0F4AEB7CCD1C}"/>
              </a:ext>
            </a:extLst>
          </p:cNvPr>
          <p:cNvSpPr/>
          <p:nvPr/>
        </p:nvSpPr>
        <p:spPr>
          <a:xfrm>
            <a:off x="4542220" y="2251251"/>
            <a:ext cx="1742128" cy="1379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0927" extrusionOk="0">
                <a:moveTo>
                  <a:pt x="3175" y="20927"/>
                </a:moveTo>
                <a:cubicBezTo>
                  <a:pt x="1213" y="18404"/>
                  <a:pt x="80" y="15038"/>
                  <a:pt x="4" y="11505"/>
                </a:cubicBezTo>
                <a:cubicBezTo>
                  <a:pt x="-64" y="8351"/>
                  <a:pt x="719" y="5260"/>
                  <a:pt x="2225" y="2740"/>
                </a:cubicBezTo>
                <a:cubicBezTo>
                  <a:pt x="4976" y="130"/>
                  <a:pt x="8549" y="-673"/>
                  <a:pt x="11844" y="579"/>
                </a:cubicBezTo>
                <a:cubicBezTo>
                  <a:pt x="14275" y="1503"/>
                  <a:pt x="16303" y="3401"/>
                  <a:pt x="17896" y="5704"/>
                </a:cubicBezTo>
                <a:cubicBezTo>
                  <a:pt x="19653" y="8242"/>
                  <a:pt x="20927" y="11334"/>
                  <a:pt x="21536" y="14769"/>
                </a:cubicBezTo>
                <a:cubicBezTo>
                  <a:pt x="18049" y="13574"/>
                  <a:pt x="14364" y="13660"/>
                  <a:pt x="10915" y="15017"/>
                </a:cubicBezTo>
                <a:cubicBezTo>
                  <a:pt x="7993" y="16167"/>
                  <a:pt x="5337" y="18195"/>
                  <a:pt x="3175" y="2092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800">
              <a:solidFill>
                <a:schemeClr val="lt1"/>
              </a:solidFill>
              <a:latin typeface="+mj-lt"/>
            </a:endParaRPr>
          </a:p>
        </p:txBody>
      </p:sp>
      <p:sp>
        <p:nvSpPr>
          <p:cNvPr id="91" name="手繪多邊形: 圖案 90">
            <a:extLst>
              <a:ext uri="{FF2B5EF4-FFF2-40B4-BE49-F238E27FC236}">
                <a16:creationId xmlns:a16="http://schemas.microsoft.com/office/drawing/2014/main" id="{2C6D31A1-4936-4F91-8C3E-F6898071D667}"/>
              </a:ext>
            </a:extLst>
          </p:cNvPr>
          <p:cNvSpPr/>
          <p:nvPr/>
        </p:nvSpPr>
        <p:spPr>
          <a:xfrm rot="5400000">
            <a:off x="5664214" y="2474642"/>
            <a:ext cx="1787066" cy="1342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0928" extrusionOk="0">
                <a:moveTo>
                  <a:pt x="3181" y="20928"/>
                </a:moveTo>
                <a:cubicBezTo>
                  <a:pt x="1215" y="18404"/>
                  <a:pt x="80" y="15038"/>
                  <a:pt x="4" y="11505"/>
                </a:cubicBezTo>
                <a:cubicBezTo>
                  <a:pt x="-64" y="8350"/>
                  <a:pt x="721" y="5259"/>
                  <a:pt x="2230" y="2738"/>
                </a:cubicBezTo>
                <a:cubicBezTo>
                  <a:pt x="4986" y="131"/>
                  <a:pt x="8565" y="-672"/>
                  <a:pt x="11866" y="578"/>
                </a:cubicBezTo>
                <a:cubicBezTo>
                  <a:pt x="14303" y="1500"/>
                  <a:pt x="16336" y="3396"/>
                  <a:pt x="17929" y="5703"/>
                </a:cubicBezTo>
                <a:cubicBezTo>
                  <a:pt x="19682" y="8240"/>
                  <a:pt x="20946" y="11335"/>
                  <a:pt x="21536" y="14770"/>
                </a:cubicBezTo>
                <a:cubicBezTo>
                  <a:pt x="18028" y="13581"/>
                  <a:pt x="14322" y="13682"/>
                  <a:pt x="10858" y="15061"/>
                </a:cubicBezTo>
                <a:cubicBezTo>
                  <a:pt x="7962" y="16214"/>
                  <a:pt x="5329" y="18226"/>
                  <a:pt x="3181" y="209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800">
              <a:solidFill>
                <a:schemeClr val="lt1"/>
              </a:solidFill>
              <a:latin typeface="+mj-lt"/>
            </a:endParaRPr>
          </a:p>
        </p:txBody>
      </p:sp>
      <p:sp>
        <p:nvSpPr>
          <p:cNvPr id="92" name="手繪多邊形: 圖案 91">
            <a:extLst>
              <a:ext uri="{FF2B5EF4-FFF2-40B4-BE49-F238E27FC236}">
                <a16:creationId xmlns:a16="http://schemas.microsoft.com/office/drawing/2014/main" id="{171100B8-5ECB-4F13-AA64-B9D7B99F2458}"/>
              </a:ext>
            </a:extLst>
          </p:cNvPr>
          <p:cNvSpPr/>
          <p:nvPr/>
        </p:nvSpPr>
        <p:spPr>
          <a:xfrm rot="10800000">
            <a:off x="5486035" y="3633847"/>
            <a:ext cx="1738932" cy="1379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0928" extrusionOk="0">
                <a:moveTo>
                  <a:pt x="3181" y="20928"/>
                </a:moveTo>
                <a:cubicBezTo>
                  <a:pt x="1215" y="18404"/>
                  <a:pt x="80" y="15038"/>
                  <a:pt x="4" y="11505"/>
                </a:cubicBezTo>
                <a:cubicBezTo>
                  <a:pt x="-64" y="8350"/>
                  <a:pt x="721" y="5259"/>
                  <a:pt x="2230" y="2738"/>
                </a:cubicBezTo>
                <a:cubicBezTo>
                  <a:pt x="4986" y="131"/>
                  <a:pt x="8565" y="-672"/>
                  <a:pt x="11866" y="578"/>
                </a:cubicBezTo>
                <a:cubicBezTo>
                  <a:pt x="14303" y="1500"/>
                  <a:pt x="16336" y="3396"/>
                  <a:pt x="17929" y="5703"/>
                </a:cubicBezTo>
                <a:cubicBezTo>
                  <a:pt x="19682" y="8240"/>
                  <a:pt x="20946" y="11335"/>
                  <a:pt x="21536" y="14770"/>
                </a:cubicBezTo>
                <a:cubicBezTo>
                  <a:pt x="18028" y="13581"/>
                  <a:pt x="14322" y="13682"/>
                  <a:pt x="10858" y="15061"/>
                </a:cubicBezTo>
                <a:cubicBezTo>
                  <a:pt x="7962" y="16214"/>
                  <a:pt x="5329" y="18226"/>
                  <a:pt x="3181" y="209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800">
              <a:solidFill>
                <a:schemeClr val="lt1"/>
              </a:solidFill>
              <a:latin typeface="+mj-lt"/>
            </a:endParaRPr>
          </a:p>
        </p:txBody>
      </p:sp>
      <p:sp>
        <p:nvSpPr>
          <p:cNvPr id="93" name="手繪多邊形: 圖案 92">
            <a:extLst>
              <a:ext uri="{FF2B5EF4-FFF2-40B4-BE49-F238E27FC236}">
                <a16:creationId xmlns:a16="http://schemas.microsoft.com/office/drawing/2014/main" id="{9BB6089E-4D0F-4957-820A-0A19216FDF46}"/>
              </a:ext>
            </a:extLst>
          </p:cNvPr>
          <p:cNvSpPr/>
          <p:nvPr/>
        </p:nvSpPr>
        <p:spPr>
          <a:xfrm rot="16200000">
            <a:off x="4318971" y="3444582"/>
            <a:ext cx="1787066" cy="1342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0928" extrusionOk="0">
                <a:moveTo>
                  <a:pt x="3181" y="20928"/>
                </a:moveTo>
                <a:cubicBezTo>
                  <a:pt x="1215" y="18404"/>
                  <a:pt x="80" y="15038"/>
                  <a:pt x="4" y="11505"/>
                </a:cubicBezTo>
                <a:cubicBezTo>
                  <a:pt x="-64" y="8350"/>
                  <a:pt x="721" y="5259"/>
                  <a:pt x="2230" y="2738"/>
                </a:cubicBezTo>
                <a:cubicBezTo>
                  <a:pt x="4986" y="131"/>
                  <a:pt x="8565" y="-672"/>
                  <a:pt x="11866" y="578"/>
                </a:cubicBezTo>
                <a:cubicBezTo>
                  <a:pt x="14303" y="1500"/>
                  <a:pt x="16336" y="3396"/>
                  <a:pt x="17929" y="5703"/>
                </a:cubicBezTo>
                <a:cubicBezTo>
                  <a:pt x="19682" y="8240"/>
                  <a:pt x="20946" y="11335"/>
                  <a:pt x="21536" y="14770"/>
                </a:cubicBezTo>
                <a:cubicBezTo>
                  <a:pt x="18028" y="13581"/>
                  <a:pt x="14322" y="13682"/>
                  <a:pt x="10858" y="15061"/>
                </a:cubicBezTo>
                <a:cubicBezTo>
                  <a:pt x="7962" y="16214"/>
                  <a:pt x="5329" y="18226"/>
                  <a:pt x="3181" y="209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65000"/>
                </a:schemeClr>
              </a:gs>
            </a:gsLst>
            <a:path path="circle">
              <a:fillToRect l="100000" b="100000"/>
            </a:path>
          </a:gradFill>
          <a:ln w="12700" cap="flat" cmpd="sng" algn="ctr">
            <a:noFill/>
            <a:prstDash val="solid"/>
            <a:miter lim="800000"/>
          </a:ln>
          <a:effectLst>
            <a:outerShdw blurRad="63500" dist="12700" dir="2700000" algn="br" rotWithShape="0">
              <a:schemeClr val="accent2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2800">
              <a:solidFill>
                <a:schemeClr val="lt1"/>
              </a:solidFill>
              <a:latin typeface="+mj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55784CA-5771-4D23-831D-D378E0595691}"/>
              </a:ext>
            </a:extLst>
          </p:cNvPr>
          <p:cNvSpPr/>
          <p:nvPr/>
        </p:nvSpPr>
        <p:spPr>
          <a:xfrm>
            <a:off x="4752715" y="2500611"/>
            <a:ext cx="819286" cy="637926"/>
          </a:xfrm>
          <a:prstGeom prst="rect">
            <a:avLst/>
          </a:prstGeom>
          <a:ln w="12700">
            <a:miter lim="400000"/>
          </a:ln>
        </p:spPr>
        <p:txBody>
          <a:bodyPr wrap="none" lIns="90000" tIns="46800" rIns="90000" bIns="4680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>
                <a:solidFill>
                  <a:schemeClr val="bg1"/>
                </a:solidFill>
                <a:latin typeface="微软雅黑" panose="020B0503020204020204" pitchFamily="34" charset="-122"/>
              </a:rPr>
              <a:t>01</a:t>
            </a:r>
            <a:endParaRPr sz="4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C5C94EB-2C97-474A-A13D-A926E5CC43FC}"/>
              </a:ext>
            </a:extLst>
          </p:cNvPr>
          <p:cNvSpPr/>
          <p:nvPr/>
        </p:nvSpPr>
        <p:spPr>
          <a:xfrm>
            <a:off x="6247084" y="2500611"/>
            <a:ext cx="819287" cy="637926"/>
          </a:xfrm>
          <a:prstGeom prst="rect">
            <a:avLst/>
          </a:prstGeom>
          <a:ln w="12700">
            <a:miter lim="400000"/>
          </a:ln>
        </p:spPr>
        <p:txBody>
          <a:bodyPr lIns="90000" tIns="46800" rIns="90000" bIns="4680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>
                <a:solidFill>
                  <a:srgbClr val="FFFFFF"/>
                </a:solidFill>
                <a:latin typeface="微软雅黑" panose="020B0503020204020204" pitchFamily="34" charset="-122"/>
              </a:rPr>
              <a:t>02</a:t>
            </a:r>
            <a:endParaRPr sz="40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3433AF5-7BCA-484A-9884-658530149B91}"/>
              </a:ext>
            </a:extLst>
          </p:cNvPr>
          <p:cNvSpPr/>
          <p:nvPr/>
        </p:nvSpPr>
        <p:spPr>
          <a:xfrm>
            <a:off x="4744560" y="4023293"/>
            <a:ext cx="819287" cy="637926"/>
          </a:xfrm>
          <a:prstGeom prst="rect">
            <a:avLst/>
          </a:prstGeom>
          <a:ln w="12700">
            <a:miter lim="400000"/>
          </a:ln>
        </p:spPr>
        <p:txBody>
          <a:bodyPr lIns="90000" tIns="46800" rIns="90000" bIns="4680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>
                <a:solidFill>
                  <a:srgbClr val="FFFFFF"/>
                </a:solidFill>
                <a:latin typeface="微软雅黑" panose="020B0503020204020204" pitchFamily="34" charset="-122"/>
              </a:rPr>
              <a:t>03</a:t>
            </a:r>
            <a:endParaRPr lang="en-US" sz="40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3185CE7-58DE-4A7D-855D-D89A651AF7B4}"/>
              </a:ext>
            </a:extLst>
          </p:cNvPr>
          <p:cNvSpPr/>
          <p:nvPr/>
        </p:nvSpPr>
        <p:spPr>
          <a:xfrm>
            <a:off x="6238930" y="4023293"/>
            <a:ext cx="819286" cy="637926"/>
          </a:xfrm>
          <a:prstGeom prst="rect">
            <a:avLst/>
          </a:prstGeom>
          <a:ln w="12700">
            <a:miter lim="400000"/>
          </a:ln>
        </p:spPr>
        <p:txBody>
          <a:bodyPr lIns="90000" tIns="46800" rIns="90000" bIns="4680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>
                <a:solidFill>
                  <a:srgbClr val="FFFFFF"/>
                </a:solidFill>
                <a:latin typeface="微软雅黑" panose="020B0503020204020204" pitchFamily="34" charset="-122"/>
              </a:rPr>
              <a:t>04</a:t>
            </a:r>
            <a:endParaRPr lang="en-US" sz="4000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A854F089-CF3E-4A53-B102-4ED1E1C869AE}"/>
              </a:ext>
            </a:extLst>
          </p:cNvPr>
          <p:cNvSpPr/>
          <p:nvPr/>
        </p:nvSpPr>
        <p:spPr>
          <a:xfrm>
            <a:off x="3669323" y="806878"/>
            <a:ext cx="644769" cy="217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1DF21C26-441A-48D6-98C9-D8D56C116B98}"/>
              </a:ext>
            </a:extLst>
          </p:cNvPr>
          <p:cNvSpPr/>
          <p:nvPr/>
        </p:nvSpPr>
        <p:spPr>
          <a:xfrm>
            <a:off x="3669323" y="1094732"/>
            <a:ext cx="644769" cy="217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C39A5B5-D402-4B62-9F92-A4572771030C}"/>
              </a:ext>
            </a:extLst>
          </p:cNvPr>
          <p:cNvSpPr txBox="1"/>
          <p:nvPr/>
        </p:nvSpPr>
        <p:spPr bwMode="auto">
          <a:xfrm>
            <a:off x="4453801" y="760885"/>
            <a:ext cx="2872581" cy="30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46800" rIns="0" bIns="468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TW" altLang="en-US" sz="14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判例中是否有提到進入障礙的概念？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C224342-00B4-40E1-9A41-D2B11611B94B}"/>
              </a:ext>
            </a:extLst>
          </p:cNvPr>
          <p:cNvSpPr txBox="1"/>
          <p:nvPr/>
        </p:nvSpPr>
        <p:spPr bwMode="auto">
          <a:xfrm>
            <a:off x="4449052" y="1042539"/>
            <a:ext cx="1795363" cy="30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46800" rIns="0" bIns="468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TW" altLang="en-US" sz="14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在哪一個段落提到的？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5372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F1EEF-B194-67B8-27B4-46BF9B6EA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字方塊 31">
            <a:extLst>
              <a:ext uri="{FF2B5EF4-FFF2-40B4-BE49-F238E27FC236}">
                <a16:creationId xmlns:a16="http://schemas.microsoft.com/office/drawing/2014/main" id="{E4138B52-02EA-E3A0-899B-E7CF820CAAE9}"/>
              </a:ext>
            </a:extLst>
          </p:cNvPr>
          <p:cNvSpPr txBox="1"/>
          <p:nvPr/>
        </p:nvSpPr>
        <p:spPr>
          <a:xfrm>
            <a:off x="1716400" y="735695"/>
            <a:ext cx="1813214" cy="578313"/>
          </a:xfrm>
          <a:prstGeom prst="rect">
            <a:avLst/>
          </a:prstGeom>
          <a:noFill/>
          <a:effectLst/>
        </p:spPr>
        <p:txBody>
          <a:bodyPr wrap="none" lIns="85039" tIns="42520" rIns="85039" bIns="42520" rtlCol="0">
            <a:spAutoFit/>
          </a:bodyPr>
          <a:lstStyle/>
          <a:p>
            <a:r>
              <a:rPr kumimoji="1" lang="zh-CN" altLang="en-US" sz="3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研究</a:t>
            </a:r>
            <a:r>
              <a:rPr kumimoji="1" lang="zh-TW" altLang="en-US" sz="3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方向</a:t>
            </a:r>
            <a:endParaRPr kumimoji="1" lang="zh-CN" altLang="en-US" sz="32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9B193B0-3A77-4CD9-97B5-FB25FF955173}"/>
              </a:ext>
            </a:extLst>
          </p:cNvPr>
          <p:cNvSpPr txBox="1"/>
          <p:nvPr/>
        </p:nvSpPr>
        <p:spPr>
          <a:xfrm>
            <a:off x="1567620" y="1877300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20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lvl="0" algn="l" defTabSz="914400">
              <a:defRPr/>
            </a:pPr>
            <a:r>
              <a:rPr lang="zh-TW" altLang="en-US" b="0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建立</a:t>
            </a:r>
            <a:r>
              <a:rPr lang="en-US" altLang="zh-CN" b="0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LLM</a:t>
            </a:r>
            <a:r>
              <a:rPr lang="zh-TW" altLang="en-US" b="0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模型</a:t>
            </a:r>
            <a:endParaRPr lang="zh-CN" altLang="en-US" b="0" kern="0" spc="3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D3F8181-6A81-99AE-9EDE-361A90DCDED7}"/>
              </a:ext>
            </a:extLst>
          </p:cNvPr>
          <p:cNvSpPr/>
          <p:nvPr/>
        </p:nvSpPr>
        <p:spPr>
          <a:xfrm>
            <a:off x="1567619" y="2405710"/>
            <a:ext cx="4774565" cy="11849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對預訓練模型（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Pre-trained Model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）加上檢索增強生成（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RAG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）加強檢索知識圖譜，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進行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提示工程（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Prompt Engineering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），讓語言模型知道我們的任務和修改回答內容，最後進行微調（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Fine-tuning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）讓模型輸出更符合預期。</a:t>
            </a:r>
            <a:endParaRPr lang="en-US" altLang="zh-TW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815A4B3-40FC-74CF-B048-52BAC22A661D}"/>
              </a:ext>
            </a:extLst>
          </p:cNvPr>
          <p:cNvCxnSpPr>
            <a:cxnSpLocks/>
          </p:cNvCxnSpPr>
          <p:nvPr/>
        </p:nvCxnSpPr>
        <p:spPr>
          <a:xfrm>
            <a:off x="1667653" y="2351710"/>
            <a:ext cx="44308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EA3128D-4A8B-DBF9-A96D-092E7BCFF14B}"/>
              </a:ext>
            </a:extLst>
          </p:cNvPr>
          <p:cNvSpPr txBox="1"/>
          <p:nvPr/>
        </p:nvSpPr>
        <p:spPr>
          <a:xfrm>
            <a:off x="1567620" y="390144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2000" b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lvl="0" algn="l" defTabSz="914400">
              <a:defRPr/>
            </a:pPr>
            <a:r>
              <a:rPr lang="zh-CN" altLang="en-US" b="0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研究目標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B2FB98-F871-3162-79CB-6569C7BF3B7E}"/>
              </a:ext>
            </a:extLst>
          </p:cNvPr>
          <p:cNvSpPr/>
          <p:nvPr/>
        </p:nvSpPr>
        <p:spPr>
          <a:xfrm>
            <a:off x="1567620" y="4429850"/>
            <a:ext cx="4333380" cy="118494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能讓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LLM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識別某段法律段落是否屬於反托拉斯法案或進入障礙的範疇，並能夠精確定位該段落是屬於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該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篇判例的哪個段落。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並通過多個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LLM 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進行比較效能（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GPT-4o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GPT-3.5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、 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Legal-BERT…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3273521-E04F-F421-C4A8-EE7F5BB330A5}"/>
              </a:ext>
            </a:extLst>
          </p:cNvPr>
          <p:cNvCxnSpPr>
            <a:cxnSpLocks/>
          </p:cNvCxnSpPr>
          <p:nvPr/>
        </p:nvCxnSpPr>
        <p:spPr>
          <a:xfrm>
            <a:off x="1667653" y="4375850"/>
            <a:ext cx="443087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8DA3A49A-DB4B-8D1E-5CFB-805C0EB6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" b="6277"/>
          <a:stretch/>
        </p:blipFill>
        <p:spPr>
          <a:xfrm>
            <a:off x="6679063" y="997452"/>
            <a:ext cx="3966649" cy="486309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133E7F5-C2BC-462B-8B2E-CD54BC705CAD}"/>
              </a:ext>
            </a:extLst>
          </p:cNvPr>
          <p:cNvSpPr txBox="1"/>
          <p:nvPr/>
        </p:nvSpPr>
        <p:spPr>
          <a:xfrm>
            <a:off x="1077558" y="5743090"/>
            <a:ext cx="7584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700" baseline="30000" dirty="0"/>
              <a:t> ２ </a:t>
            </a:r>
            <a:r>
              <a:rPr lang="en-US" altLang="zh-TW" sz="700" dirty="0" err="1"/>
              <a:t>Ruiwen</a:t>
            </a:r>
            <a:r>
              <a:rPr lang="en-US" altLang="zh-TW" sz="700" dirty="0"/>
              <a:t> Zhou et.al. 2024. TRAD: Enhancing LLM Agents with Step-Wise Thought Retrieval and Aligned Decision.</a:t>
            </a:r>
          </a:p>
          <a:p>
            <a:pPr algn="just"/>
            <a:r>
              <a:rPr lang="zh-TW" altLang="en-US" sz="700" baseline="30000" dirty="0"/>
              <a:t> ３ </a:t>
            </a:r>
            <a:r>
              <a:rPr lang="en-US" altLang="zh-TW" sz="700" dirty="0"/>
              <a:t>Yu Zhao</a:t>
            </a:r>
            <a:r>
              <a:rPr lang="zh-TW" altLang="en-US" sz="700" dirty="0"/>
              <a:t> </a:t>
            </a:r>
            <a:r>
              <a:rPr lang="en-US" altLang="zh-TW" sz="700" dirty="0"/>
              <a:t>et.al. 2024. Contrast then Memorize: Semantic Neighbor Retrieval-Enhanced Inductive Multimodal Knowledge Graph Completion.</a:t>
            </a:r>
            <a:endParaRPr lang="en-US" altLang="zh-TW" sz="700" baseline="30000" dirty="0"/>
          </a:p>
          <a:p>
            <a:r>
              <a:rPr lang="en-US" altLang="zh-TW" sz="700" baseline="30000" dirty="0">
                <a:latin typeface="+mn-ea"/>
              </a:rPr>
              <a:t> 4 </a:t>
            </a:r>
            <a:r>
              <a:rPr lang="en-US" altLang="zh-TW" sz="700" dirty="0"/>
              <a:t>Jiawei Chen et.al 2023. Benchmarking Large Language Models in Retrieval-Augmented Generation</a:t>
            </a:r>
          </a:p>
          <a:p>
            <a:pPr algn="just"/>
            <a:r>
              <a:rPr lang="en-US" altLang="zh-TW" sz="700" baseline="30000" dirty="0"/>
              <a:t> 5</a:t>
            </a:r>
            <a:r>
              <a:rPr lang="zh-TW" altLang="en-US" sz="700" dirty="0"/>
              <a:t> </a:t>
            </a:r>
            <a:r>
              <a:rPr lang="en-US" altLang="zh-TW" sz="700" dirty="0" err="1"/>
              <a:t>Ilias</a:t>
            </a:r>
            <a:r>
              <a:rPr lang="en-US" altLang="zh-TW" sz="700" dirty="0"/>
              <a:t> </a:t>
            </a:r>
            <a:r>
              <a:rPr lang="en-US" altLang="zh-TW" sz="700" dirty="0" err="1"/>
              <a:t>Chalkidis</a:t>
            </a:r>
            <a:r>
              <a:rPr lang="zh-TW" altLang="en-US" sz="700" dirty="0"/>
              <a:t> </a:t>
            </a:r>
            <a:r>
              <a:rPr lang="en-US" altLang="zh-TW" sz="700" dirty="0"/>
              <a:t>et.al 2020. LEGAL-BERT: The Muppets straight out of Law School</a:t>
            </a:r>
          </a:p>
        </p:txBody>
      </p:sp>
    </p:spTree>
    <p:extLst>
      <p:ext uri="{BB962C8B-B14F-4D97-AF65-F5344CB8AC3E}">
        <p14:creationId xmlns:p14="http://schemas.microsoft.com/office/powerpoint/2010/main" val="4256476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258C5-F975-0CC7-102A-3694F38FF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F84B0C43-5E2F-EA29-87A0-C70F30CB2AA6}"/>
              </a:ext>
            </a:extLst>
          </p:cNvPr>
          <p:cNvSpPr txBox="1"/>
          <p:nvPr/>
        </p:nvSpPr>
        <p:spPr>
          <a:xfrm>
            <a:off x="4625137" y="3147032"/>
            <a:ext cx="2941728" cy="916867"/>
          </a:xfrm>
          <a:prstGeom prst="rect">
            <a:avLst/>
          </a:prstGeom>
          <a:noFill/>
          <a:effectLst/>
        </p:spPr>
        <p:txBody>
          <a:bodyPr wrap="none" lIns="85039" tIns="42520" rIns="85039" bIns="42520" rtlCol="0">
            <a:spAutoFit/>
          </a:bodyPr>
          <a:lstStyle/>
          <a:p>
            <a:pPr algn="ctr"/>
            <a:r>
              <a:rPr kumimoji="1" lang="zh-CN" altLang="en-US" sz="5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文獻探討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3645855-04AC-6C9E-635E-419187D124C4}"/>
              </a:ext>
            </a:extLst>
          </p:cNvPr>
          <p:cNvSpPr txBox="1"/>
          <p:nvPr/>
        </p:nvSpPr>
        <p:spPr>
          <a:xfrm>
            <a:off x="5174966" y="2042268"/>
            <a:ext cx="1842069" cy="1563198"/>
          </a:xfrm>
          <a:prstGeom prst="rect">
            <a:avLst/>
          </a:prstGeom>
          <a:noFill/>
          <a:effectLst/>
        </p:spPr>
        <p:txBody>
          <a:bodyPr wrap="none" lIns="85039" tIns="42520" rIns="85039" bIns="42520" rtlCol="0">
            <a:spAutoFit/>
          </a:bodyPr>
          <a:lstStyle/>
          <a:p>
            <a:pPr algn="ctr"/>
            <a:r>
              <a:rPr kumimoji="1" lang="en-US" altLang="zh-CN" sz="9600">
                <a:gradFill flip="none" rotWithShape="1">
                  <a:gsLst>
                    <a:gs pos="67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+mj-lt"/>
                <a:cs typeface="+mn-ea"/>
                <a:sym typeface="+mn-lt"/>
              </a:rPr>
              <a:t>02</a:t>
            </a:r>
            <a:endParaRPr kumimoji="1" lang="zh-CN" altLang="en-US" sz="9600" dirty="0">
              <a:gradFill flip="none" rotWithShape="1">
                <a:gsLst>
                  <a:gs pos="67000">
                    <a:schemeClr val="accent1">
                      <a:lumMod val="75000"/>
                      <a:alpha val="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+mj-lt"/>
              <a:cs typeface="+mn-ea"/>
              <a:sym typeface="+mn-lt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78D43B-BFAE-EF17-7A44-C8277FDFBB97}"/>
              </a:ext>
            </a:extLst>
          </p:cNvPr>
          <p:cNvSpPr txBox="1"/>
          <p:nvPr/>
        </p:nvSpPr>
        <p:spPr>
          <a:xfrm>
            <a:off x="4773169" y="3982414"/>
            <a:ext cx="2645664" cy="270536"/>
          </a:xfrm>
          <a:prstGeom prst="rect">
            <a:avLst/>
          </a:prstGeom>
          <a:noFill/>
          <a:effectLst/>
        </p:spPr>
        <p:txBody>
          <a:bodyPr wrap="square" lIns="85039" tIns="42520" rIns="85039" bIns="42520" rtlCol="0">
            <a:spAutoFit/>
          </a:bodyPr>
          <a:lstStyle/>
          <a:p>
            <a:pPr algn="dist"/>
            <a:r>
              <a:rPr lang="en-US" altLang="zh-CN" sz="1200" dirty="0">
                <a:cs typeface="+mn-ea"/>
                <a:sym typeface="+mn-lt"/>
              </a:rPr>
              <a:t>Reference Research</a:t>
            </a:r>
          </a:p>
        </p:txBody>
      </p:sp>
    </p:spTree>
    <p:extLst>
      <p:ext uri="{BB962C8B-B14F-4D97-AF65-F5344CB8AC3E}">
        <p14:creationId xmlns:p14="http://schemas.microsoft.com/office/powerpoint/2010/main" val="259262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B9F9B-07A8-E3F7-7B02-73AB4FAA3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77295E22-57C2-EE60-73B9-650211B72528}"/>
              </a:ext>
            </a:extLst>
          </p:cNvPr>
          <p:cNvGrpSpPr/>
          <p:nvPr/>
        </p:nvGrpSpPr>
        <p:grpSpPr>
          <a:xfrm>
            <a:off x="1674567" y="1602945"/>
            <a:ext cx="1364476" cy="474410"/>
            <a:chOff x="1567620" y="1877300"/>
            <a:chExt cx="1364476" cy="474410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32D59581-E198-F53A-EDEB-4A3D7F5E01CB}"/>
                </a:ext>
              </a:extLst>
            </p:cNvPr>
            <p:cNvSpPr txBox="1"/>
            <p:nvPr/>
          </p:nvSpPr>
          <p:spPr>
            <a:xfrm>
              <a:off x="1567620" y="1877300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2000" b="1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  <a:tileRect/>
                  </a:gradFill>
                </a:defRPr>
              </a:lvl1pPr>
            </a:lstStyle>
            <a:p>
              <a:pPr lvl="0" algn="l" defTabSz="914400">
                <a:defRPr/>
              </a:pPr>
              <a:r>
                <a:rPr lang="zh-CN" altLang="en-US" b="0" kern="0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進入障礙</a:t>
              </a:r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14E04633-4186-984D-5F28-93B610C221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7653" y="2351710"/>
              <a:ext cx="44308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8A30D4-9147-A90E-A2F9-69667ED27292}"/>
              </a:ext>
            </a:extLst>
          </p:cNvPr>
          <p:cNvGrpSpPr/>
          <p:nvPr/>
        </p:nvGrpSpPr>
        <p:grpSpPr>
          <a:xfrm>
            <a:off x="1674567" y="3191795"/>
            <a:ext cx="1364476" cy="474410"/>
            <a:chOff x="5046100" y="1877300"/>
            <a:chExt cx="1364476" cy="474410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B8BB77B-33EC-6D4C-090B-8FCB735EFED8}"/>
                </a:ext>
              </a:extLst>
            </p:cNvPr>
            <p:cNvSpPr txBox="1"/>
            <p:nvPr/>
          </p:nvSpPr>
          <p:spPr>
            <a:xfrm>
              <a:off x="5046100" y="1877300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2000" b="1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  <a:tileRect/>
                  </a:gradFill>
                </a:defRPr>
              </a:lvl1pPr>
            </a:lstStyle>
            <a:p>
              <a:pPr lvl="0" algn="l" defTabSz="914400">
                <a:defRPr/>
              </a:pPr>
              <a:r>
                <a:rPr lang="zh-TW" altLang="en-US" b="0" kern="0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知識圖譜</a:t>
              </a:r>
              <a:endParaRPr lang="zh-CN" altLang="en-US" b="0" kern="0" spc="3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46E6F19C-1988-2694-2DAD-42271FA04B03}"/>
                </a:ext>
              </a:extLst>
            </p:cNvPr>
            <p:cNvCxnSpPr>
              <a:cxnSpLocks/>
            </p:cNvCxnSpPr>
            <p:nvPr/>
          </p:nvCxnSpPr>
          <p:spPr>
            <a:xfrm>
              <a:off x="5146133" y="2351710"/>
              <a:ext cx="44308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3242C85-C5A6-C9E4-EFF2-CCE3C4E2DA0E}"/>
              </a:ext>
            </a:extLst>
          </p:cNvPr>
          <p:cNvGrpSpPr/>
          <p:nvPr/>
        </p:nvGrpSpPr>
        <p:grpSpPr>
          <a:xfrm>
            <a:off x="1674567" y="4841242"/>
            <a:ext cx="1069524" cy="474410"/>
            <a:chOff x="8524581" y="1877300"/>
            <a:chExt cx="1069524" cy="474410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B2C9960-B27F-8B0C-BAED-F56F20F5956B}"/>
                </a:ext>
              </a:extLst>
            </p:cNvPr>
            <p:cNvSpPr txBox="1"/>
            <p:nvPr/>
          </p:nvSpPr>
          <p:spPr>
            <a:xfrm>
              <a:off x="8524581" y="1877300"/>
              <a:ext cx="1069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2000" b="1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1"/>
                    <a:tileRect/>
                  </a:gradFill>
                </a:defRPr>
              </a:lvl1pPr>
            </a:lstStyle>
            <a:p>
              <a:pPr lvl="0" algn="l" defTabSz="914400">
                <a:defRPr/>
              </a:pPr>
              <a:r>
                <a:rPr lang="zh-CN" altLang="en-US" b="0" kern="0" spc="300" dirty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ＬＬＭ</a:t>
              </a:r>
            </a:p>
          </p:txBody>
        </p: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0889A7F1-2250-410F-BBAD-11B6E2117C21}"/>
                </a:ext>
              </a:extLst>
            </p:cNvPr>
            <p:cNvCxnSpPr>
              <a:cxnSpLocks/>
            </p:cNvCxnSpPr>
            <p:nvPr/>
          </p:nvCxnSpPr>
          <p:spPr>
            <a:xfrm>
              <a:off x="8624614" y="2351710"/>
              <a:ext cx="443087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5E90FFAE-6AA4-CF75-B995-A23E4BD2EF7D}"/>
              </a:ext>
            </a:extLst>
          </p:cNvPr>
          <p:cNvSpPr/>
          <p:nvPr/>
        </p:nvSpPr>
        <p:spPr>
          <a:xfrm>
            <a:off x="3039042" y="2077355"/>
            <a:ext cx="8693779" cy="10051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冗長、抽象文本，需要強大的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NLP 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→ 衍生出語言模型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LegalBERT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專門處理法律文本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3D62D6-AF1F-C33B-05F5-0E0C28B726C2}"/>
              </a:ext>
            </a:extLst>
          </p:cNvPr>
          <p:cNvSpPr/>
          <p:nvPr/>
        </p:nvSpPr>
        <p:spPr>
          <a:xfrm>
            <a:off x="3039042" y="3666205"/>
            <a:ext cx="7378357" cy="10051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構建節點（實體）與邊（關係），這種三元組在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NLP 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的語義推理中非常有效，可以套用在語言模型和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LLM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58EB6DB-9389-F382-45AA-02E948DB3EB1}"/>
              </a:ext>
            </a:extLst>
          </p:cNvPr>
          <p:cNvSpPr/>
          <p:nvPr/>
        </p:nvSpPr>
        <p:spPr>
          <a:xfrm>
            <a:off x="3039042" y="5241352"/>
            <a:ext cx="7378356" cy="100514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引用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RAG 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的理念套用在語言模型上，將知識圖譜作為知識基礎，可以增強檢索的結果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018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7C0F3D63-986D-4646-AF32-0D49C4821F18}"/>
              </a:ext>
            </a:extLst>
          </p:cNvPr>
          <p:cNvSpPr txBox="1"/>
          <p:nvPr/>
        </p:nvSpPr>
        <p:spPr>
          <a:xfrm>
            <a:off x="4625137" y="3147032"/>
            <a:ext cx="2941728" cy="916867"/>
          </a:xfrm>
          <a:prstGeom prst="rect">
            <a:avLst/>
          </a:prstGeom>
          <a:noFill/>
          <a:effectLst/>
        </p:spPr>
        <p:txBody>
          <a:bodyPr wrap="none" lIns="85039" tIns="42520" rIns="85039" bIns="42520" rtlCol="0">
            <a:spAutoFit/>
          </a:bodyPr>
          <a:lstStyle/>
          <a:p>
            <a:pPr algn="ctr"/>
            <a:r>
              <a:rPr kumimoji="1" lang="zh-CN" altLang="en-US" sz="5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研究</a:t>
            </a:r>
            <a:r>
              <a:rPr kumimoji="1" lang="zh-TW" altLang="en-US" sz="5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方法</a:t>
            </a:r>
            <a:endParaRPr kumimoji="1" lang="zh-CN" altLang="en-US" sz="54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43C7732-671E-4CE3-9D11-8395231E8394}"/>
              </a:ext>
            </a:extLst>
          </p:cNvPr>
          <p:cNvSpPr txBox="1"/>
          <p:nvPr/>
        </p:nvSpPr>
        <p:spPr>
          <a:xfrm>
            <a:off x="5325649" y="2042268"/>
            <a:ext cx="1540704" cy="1563198"/>
          </a:xfrm>
          <a:prstGeom prst="rect">
            <a:avLst/>
          </a:prstGeom>
          <a:noFill/>
          <a:effectLst/>
        </p:spPr>
        <p:txBody>
          <a:bodyPr wrap="none" lIns="85039" tIns="42520" rIns="85039" bIns="42520" rtlCol="0">
            <a:spAutoFit/>
          </a:bodyPr>
          <a:lstStyle/>
          <a:p>
            <a:pPr algn="ctr"/>
            <a:r>
              <a:rPr kumimoji="1" lang="en-US" altLang="zh-CN" sz="9600" dirty="0">
                <a:gradFill flip="none" rotWithShape="1">
                  <a:gsLst>
                    <a:gs pos="67000">
                      <a:schemeClr val="accent1">
                        <a:lumMod val="75000"/>
                        <a:alpha val="0"/>
                      </a:schemeClr>
                    </a:gs>
                    <a:gs pos="0">
                      <a:schemeClr val="accent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+mj-lt"/>
                <a:cs typeface="+mn-ea"/>
                <a:sym typeface="+mn-lt"/>
              </a:rPr>
              <a:t>03</a:t>
            </a:r>
            <a:endParaRPr kumimoji="1" lang="zh-CN" altLang="en-US" sz="9600" dirty="0">
              <a:gradFill flip="none" rotWithShape="1">
                <a:gsLst>
                  <a:gs pos="67000">
                    <a:schemeClr val="accent1">
                      <a:lumMod val="75000"/>
                      <a:alpha val="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5400000" scaled="0"/>
                <a:tileRect/>
              </a:gradFill>
              <a:latin typeface="+mj-lt"/>
              <a:cs typeface="+mn-ea"/>
              <a:sym typeface="+mn-lt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E5D6A9E-8857-42C5-8C3C-0DFEE880AB76}"/>
              </a:ext>
            </a:extLst>
          </p:cNvPr>
          <p:cNvSpPr txBox="1"/>
          <p:nvPr/>
        </p:nvSpPr>
        <p:spPr>
          <a:xfrm>
            <a:off x="4773169" y="3982414"/>
            <a:ext cx="2645664" cy="270536"/>
          </a:xfrm>
          <a:prstGeom prst="rect">
            <a:avLst/>
          </a:prstGeom>
          <a:noFill/>
          <a:effectLst/>
        </p:spPr>
        <p:txBody>
          <a:bodyPr wrap="square" lIns="85039" tIns="42520" rIns="85039" bIns="42520" rtlCol="0">
            <a:spAutoFit/>
          </a:bodyPr>
          <a:lstStyle/>
          <a:p>
            <a:pPr algn="dist"/>
            <a:r>
              <a:rPr lang="en-US" altLang="zh-CN" sz="1200" dirty="0">
                <a:cs typeface="+mn-ea"/>
                <a:sym typeface="+mn-lt"/>
              </a:rPr>
              <a:t>Research </a:t>
            </a:r>
            <a:r>
              <a:rPr lang="en-US" altLang="zh-TW" sz="1200" dirty="0">
                <a:cs typeface="+mn-ea"/>
                <a:sym typeface="+mn-lt"/>
              </a:rPr>
              <a:t>Method</a:t>
            </a:r>
            <a:endParaRPr lang="en-US" altLang="zh-CN" sz="1200" dirty="0">
              <a:cs typeface="+mn-ea"/>
              <a:sym typeface="+mn-l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2476907-84B7-2B32-AED5-63E985804A97}"/>
              </a:ext>
            </a:extLst>
          </p:cNvPr>
          <p:cNvSpPr txBox="1"/>
          <p:nvPr/>
        </p:nvSpPr>
        <p:spPr>
          <a:xfrm>
            <a:off x="5298510" y="12024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2630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4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8E98"/>
      </a:accent1>
      <a:accent2>
        <a:srgbClr val="FEE6E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80299</TotalTime>
  <Words>1230</Words>
  <Application>Microsoft Macintosh PowerPoint</Application>
  <PresentationFormat>寬螢幕</PresentationFormat>
  <Paragraphs>205</Paragraphs>
  <Slides>27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Microsoft YaHei</vt:lpstr>
      <vt:lpstr>Microsoft YaHei</vt:lpstr>
      <vt:lpstr>Arial</vt:lpstr>
      <vt:lpstr>Calibri</vt:lpstr>
      <vt:lpstr>Times New Roman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紫怡</dc:creator>
  <cp:lastModifiedBy>M124111043</cp:lastModifiedBy>
  <cp:revision>45</cp:revision>
  <dcterms:created xsi:type="dcterms:W3CDTF">2022-03-08T10:43:10Z</dcterms:created>
  <dcterms:modified xsi:type="dcterms:W3CDTF">2025-08-10T02:12:06Z</dcterms:modified>
</cp:coreProperties>
</file>